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2" r:id="rId5"/>
  </p:sldMasterIdLst>
  <p:notesMasterIdLst>
    <p:notesMasterId r:id="rId30"/>
  </p:notesMasterIdLst>
  <p:sldIdLst>
    <p:sldId id="256" r:id="rId6"/>
    <p:sldId id="286" r:id="rId7"/>
    <p:sldId id="279" r:id="rId8"/>
    <p:sldId id="259" r:id="rId9"/>
    <p:sldId id="260" r:id="rId10"/>
    <p:sldId id="258" r:id="rId11"/>
    <p:sldId id="262" r:id="rId12"/>
    <p:sldId id="266" r:id="rId13"/>
    <p:sldId id="267" r:id="rId14"/>
    <p:sldId id="268" r:id="rId15"/>
    <p:sldId id="269" r:id="rId16"/>
    <p:sldId id="270" r:id="rId17"/>
    <p:sldId id="272" r:id="rId18"/>
    <p:sldId id="273" r:id="rId19"/>
    <p:sldId id="274" r:id="rId20"/>
    <p:sldId id="275" r:id="rId21"/>
    <p:sldId id="276" r:id="rId22"/>
    <p:sldId id="277" r:id="rId23"/>
    <p:sldId id="278" r:id="rId24"/>
    <p:sldId id="280" r:id="rId25"/>
    <p:sldId id="281" r:id="rId26"/>
    <p:sldId id="282" r:id="rId27"/>
    <p:sldId id="284" r:id="rId28"/>
    <p:sldId id="28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8CC176-35F3-4190-B436-5AF8750F3E33}" v="237" dt="2023-08-09T15:27:45.328"/>
    <p1510:client id="{EFE839C0-79B0-4638-89D2-0F707C478C72}" v="4" dt="2023-09-13T11:58:59.32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8" d="100"/>
          <a:sy n="68" d="100"/>
        </p:scale>
        <p:origin x="61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35" Type="http://schemas.microsoft.com/office/2015/10/relationships/revisionInfo" Target="revisionInfo.xml"/><Relationship Id="rId8" Type="http://schemas.openxmlformats.org/officeDocument/2006/relationships/slide" Target="slides/slide3.xml"/></Relationships>
</file>

<file path=ppt/media/hdphoto1.wdp>
</file>

<file path=ppt/media/image1.png>
</file>

<file path=ppt/media/image10.jpeg>
</file>

<file path=ppt/media/image11.jpeg>
</file>

<file path=ppt/media/image12.jpeg>
</file>

<file path=ppt/media/image13.jpeg>
</file>

<file path=ppt/media/image14.jpeg>
</file>

<file path=ppt/media/image15.png>
</file>

<file path=ppt/media/image16.jpeg>
</file>

<file path=ppt/media/image17.jpeg>
</file>

<file path=ppt/media/image18.jpeg>
</file>

<file path=ppt/media/image19.png>
</file>

<file path=ppt/media/image2.jpg>
</file>

<file path=ppt/media/image20.png>
</file>

<file path=ppt/media/image3.png>
</file>

<file path=ppt/media/image4.svg>
</file>

<file path=ppt/media/image5.png>
</file>

<file path=ppt/media/image6.svg>
</file>

<file path=ppt/media/image7.jpe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20E921-C492-49AA-A757-B08DBDC7B1B9}" type="datetimeFigureOut">
              <a:rPr lang="en-US" smtClean="0"/>
              <a:t>9/13/2023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0ABE26-DEF9-465D-A521-D9D17D05DA32}" type="slidenum">
              <a:rPr lang="en-US" smtClean="0"/>
              <a:t>‹#›</a:t>
            </a:fld>
            <a:endParaRPr lang="en-US"/>
          </a:p>
        </p:txBody>
      </p:sp>
    </p:spTree>
    <p:extLst>
      <p:ext uri="{BB962C8B-B14F-4D97-AF65-F5344CB8AC3E}">
        <p14:creationId xmlns:p14="http://schemas.microsoft.com/office/powerpoint/2010/main" val="1384016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0ABE26-DEF9-465D-A521-D9D17D05DA32}" type="slidenum">
              <a:rPr lang="en-US" smtClean="0"/>
              <a:t>3</a:t>
            </a:fld>
            <a:endParaRPr lang="en-US"/>
          </a:p>
        </p:txBody>
      </p:sp>
    </p:spTree>
    <p:extLst>
      <p:ext uri="{BB962C8B-B14F-4D97-AF65-F5344CB8AC3E}">
        <p14:creationId xmlns:p14="http://schemas.microsoft.com/office/powerpoint/2010/main" val="30575736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students answer slide title question before revealing the answers.</a:t>
            </a:r>
          </a:p>
        </p:txBody>
      </p:sp>
      <p:sp>
        <p:nvSpPr>
          <p:cNvPr id="4" name="Slide Number Placeholder 3"/>
          <p:cNvSpPr>
            <a:spLocks noGrp="1"/>
          </p:cNvSpPr>
          <p:nvPr>
            <p:ph type="sldNum" sz="quarter" idx="5"/>
          </p:nvPr>
        </p:nvSpPr>
        <p:spPr/>
        <p:txBody>
          <a:bodyPr/>
          <a:lstStyle/>
          <a:p>
            <a:fld id="{D50ABE26-DEF9-465D-A521-D9D17D05DA32}" type="slidenum">
              <a:rPr lang="en-US" smtClean="0"/>
              <a:t>20</a:t>
            </a:fld>
            <a:endParaRPr lang="en-US"/>
          </a:p>
        </p:txBody>
      </p:sp>
    </p:spTree>
    <p:extLst>
      <p:ext uri="{BB962C8B-B14F-4D97-AF65-F5344CB8AC3E}">
        <p14:creationId xmlns:p14="http://schemas.microsoft.com/office/powerpoint/2010/main" val="3419541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Have students answer slide title question before revealing the answers.</a:t>
            </a:r>
          </a:p>
        </p:txBody>
      </p:sp>
      <p:sp>
        <p:nvSpPr>
          <p:cNvPr id="4" name="Slide Number Placeholder 3"/>
          <p:cNvSpPr>
            <a:spLocks noGrp="1"/>
          </p:cNvSpPr>
          <p:nvPr>
            <p:ph type="sldNum" sz="quarter" idx="5"/>
          </p:nvPr>
        </p:nvSpPr>
        <p:spPr/>
        <p:txBody>
          <a:bodyPr/>
          <a:lstStyle/>
          <a:p>
            <a:fld id="{D50ABE26-DEF9-465D-A521-D9D17D05DA32}" type="slidenum">
              <a:rPr lang="en-US" smtClean="0"/>
              <a:t>21</a:t>
            </a:fld>
            <a:endParaRPr lang="en-US"/>
          </a:p>
        </p:txBody>
      </p:sp>
    </p:spTree>
    <p:extLst>
      <p:ext uri="{BB962C8B-B14F-4D97-AF65-F5344CB8AC3E}">
        <p14:creationId xmlns:p14="http://schemas.microsoft.com/office/powerpoint/2010/main" val="8398594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Have students answer slide title question before revealing the answers.</a:t>
            </a:r>
          </a:p>
        </p:txBody>
      </p:sp>
      <p:sp>
        <p:nvSpPr>
          <p:cNvPr id="4" name="Slide Number Placeholder 3"/>
          <p:cNvSpPr>
            <a:spLocks noGrp="1"/>
          </p:cNvSpPr>
          <p:nvPr>
            <p:ph type="sldNum" sz="quarter" idx="5"/>
          </p:nvPr>
        </p:nvSpPr>
        <p:spPr/>
        <p:txBody>
          <a:bodyPr/>
          <a:lstStyle/>
          <a:p>
            <a:fld id="{D50ABE26-DEF9-465D-A521-D9D17D05DA32}" type="slidenum">
              <a:rPr lang="en-US" smtClean="0"/>
              <a:t>22</a:t>
            </a:fld>
            <a:endParaRPr lang="en-US"/>
          </a:p>
        </p:txBody>
      </p:sp>
    </p:spTree>
    <p:extLst>
      <p:ext uri="{BB962C8B-B14F-4D97-AF65-F5344CB8AC3E}">
        <p14:creationId xmlns:p14="http://schemas.microsoft.com/office/powerpoint/2010/main" val="40934582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students read ALL the bullet points.</a:t>
            </a:r>
          </a:p>
        </p:txBody>
      </p:sp>
      <p:sp>
        <p:nvSpPr>
          <p:cNvPr id="4" name="Slide Number Placeholder 3"/>
          <p:cNvSpPr>
            <a:spLocks noGrp="1"/>
          </p:cNvSpPr>
          <p:nvPr>
            <p:ph type="sldNum" sz="quarter" idx="5"/>
          </p:nvPr>
        </p:nvSpPr>
        <p:spPr/>
        <p:txBody>
          <a:bodyPr/>
          <a:lstStyle/>
          <a:p>
            <a:fld id="{D50ABE26-DEF9-465D-A521-D9D17D05DA32}" type="slidenum">
              <a:rPr lang="en-US" smtClean="0"/>
              <a:t>23</a:t>
            </a:fld>
            <a:endParaRPr lang="en-US"/>
          </a:p>
        </p:txBody>
      </p:sp>
    </p:spTree>
    <p:extLst>
      <p:ext uri="{BB962C8B-B14F-4D97-AF65-F5344CB8AC3E}">
        <p14:creationId xmlns:p14="http://schemas.microsoft.com/office/powerpoint/2010/main" val="3194405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Teacher emphasizes the importance of this slide.</a:t>
            </a:r>
          </a:p>
        </p:txBody>
      </p:sp>
      <p:sp>
        <p:nvSpPr>
          <p:cNvPr id="4" name="Slide Number Placeholder 3"/>
          <p:cNvSpPr>
            <a:spLocks noGrp="1"/>
          </p:cNvSpPr>
          <p:nvPr>
            <p:ph type="sldNum" sz="quarter" idx="5"/>
          </p:nvPr>
        </p:nvSpPr>
        <p:spPr/>
        <p:txBody>
          <a:bodyPr/>
          <a:lstStyle/>
          <a:p>
            <a:fld id="{D50ABE26-DEF9-465D-A521-D9D17D05DA32}" type="slidenum">
              <a:rPr lang="en-US" smtClean="0"/>
              <a:t>24</a:t>
            </a:fld>
            <a:endParaRPr lang="en-US"/>
          </a:p>
        </p:txBody>
      </p:sp>
    </p:spTree>
    <p:extLst>
      <p:ext uri="{BB962C8B-B14F-4D97-AF65-F5344CB8AC3E}">
        <p14:creationId xmlns:p14="http://schemas.microsoft.com/office/powerpoint/2010/main" val="2522944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1655986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19705976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6485207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002751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8300681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4963932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9/13/2023</a:t>
            </a:fld>
            <a:endParaRPr lang="en-US" dirty="0"/>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0913440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9/13/2023</a:t>
            </a:fld>
            <a:endParaRPr lang="en-US" dirty="0"/>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5099684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9/13/2023</a:t>
            </a:fld>
            <a:endParaRPr lang="en-US" dirty="0"/>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38532625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9/13/2023</a:t>
            </a:fld>
            <a:endParaRPr lang="en-US" dirty="0"/>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41628256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9/13/2023</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5710839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37705878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9/13/2023</a:t>
            </a:fld>
            <a:endParaRPr lang="en-US" dirty="0"/>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5029090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8676491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22799592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3760092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559388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1922349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3604277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3780389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4261058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F07CD3FD-BE54-4400-942B-C6C15AA73DFD}" type="datetimeFigureOut">
              <a:rPr lang="en-US" smtClean="0"/>
              <a:t>9/13/2023</a:t>
            </a:fld>
            <a:endParaRPr lang="en-US" dirty="0"/>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A4C0CD32-A6C8-4BA5-B3DF-D8325E32CAA4}" type="slidenum">
              <a:rPr lang="en-US" smtClean="0"/>
              <a:t>‹#›</a:t>
            </a:fld>
            <a:endParaRPr lang="en-US" dirty="0"/>
          </a:p>
        </p:txBody>
      </p:sp>
    </p:spTree>
    <p:extLst>
      <p:ext uri="{BB962C8B-B14F-4D97-AF65-F5344CB8AC3E}">
        <p14:creationId xmlns:p14="http://schemas.microsoft.com/office/powerpoint/2010/main" val="3647024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1"/>
            <a:ext cx="10363200" cy="118757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559171"/>
            <a:ext cx="10363200" cy="338265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F07CD3FD-BE54-4400-942B-C6C15AA73DFD}" type="datetimeFigureOut">
              <a:rPr lang="en-US" smtClean="0"/>
              <a:t>9/13/2023</a:t>
            </a:fld>
            <a:endParaRPr lang="en-US" dirty="0"/>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A4C0CD32-A6C8-4BA5-B3DF-D8325E32CAA4}" type="slidenum">
              <a:rPr lang="en-US" smtClean="0"/>
              <a:t>‹#›</a:t>
            </a:fld>
            <a:endParaRPr lang="en-US" dirty="0"/>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9181296"/>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9/13/2023</a:t>
            </a:fld>
            <a:endParaRPr lang="en-US" dirty="0"/>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dirty="0"/>
          </a:p>
        </p:txBody>
      </p:sp>
    </p:spTree>
    <p:extLst>
      <p:ext uri="{BB962C8B-B14F-4D97-AF65-F5344CB8AC3E}">
        <p14:creationId xmlns:p14="http://schemas.microsoft.com/office/powerpoint/2010/main" val="13865565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3.xml"/><Relationship Id="rId5" Type="http://schemas.openxmlformats.org/officeDocument/2006/relationships/image" Target="../media/image6.sv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7.xml"/><Relationship Id="rId1" Type="http://schemas.openxmlformats.org/officeDocument/2006/relationships/video" Target="https://www.youtube.com/embed/58gI3jXNnPI?feature=oembed" TargetMode="Externa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descr="Person In A Track Field">
            <a:extLst>
              <a:ext uri="{FF2B5EF4-FFF2-40B4-BE49-F238E27FC236}">
                <a16:creationId xmlns:a16="http://schemas.microsoft.com/office/drawing/2014/main" id="{42168B9D-45C0-40E7-3D05-D87248F96D7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84" r="-1" b="-1"/>
          <a:stretch/>
        </p:blipFill>
        <p:spPr>
          <a:xfrm>
            <a:off x="20" y="10"/>
            <a:ext cx="12191979" cy="6857990"/>
          </a:xfrm>
          <a:prstGeom prst="rect">
            <a:avLst/>
          </a:prstGeom>
        </p:spPr>
      </p:pic>
      <p:sp>
        <p:nvSpPr>
          <p:cNvPr id="11" name="Rectangle 10">
            <a:extLst>
              <a:ext uri="{FF2B5EF4-FFF2-40B4-BE49-F238E27FC236}">
                <a16:creationId xmlns:a16="http://schemas.microsoft.com/office/drawing/2014/main" id="{46660C7E-A469-43A4-B89B-E1B89168BD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648484"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8E37B89-9F74-F807-BEC1-388EC61AFAC3}"/>
              </a:ext>
            </a:extLst>
          </p:cNvPr>
          <p:cNvSpPr>
            <a:spLocks noGrp="1"/>
          </p:cNvSpPr>
          <p:nvPr>
            <p:ph type="ctrTitle"/>
          </p:nvPr>
        </p:nvSpPr>
        <p:spPr>
          <a:xfrm>
            <a:off x="7176618" y="2451085"/>
            <a:ext cx="4761571" cy="2981093"/>
          </a:xfrm>
        </p:spPr>
        <p:txBody>
          <a:bodyPr anchor="b">
            <a:normAutofit/>
          </a:bodyPr>
          <a:lstStyle/>
          <a:p>
            <a:pPr algn="r"/>
            <a:r>
              <a:rPr lang="en-US" dirty="0">
                <a:solidFill>
                  <a:srgbClr val="FFFFFF"/>
                </a:solidFill>
              </a:rPr>
              <a:t> STATIC STRETCHING + MAJOR MUSCLE GROUPS</a:t>
            </a:r>
          </a:p>
        </p:txBody>
      </p:sp>
      <p:sp>
        <p:nvSpPr>
          <p:cNvPr id="3" name="Subtitle 2">
            <a:extLst>
              <a:ext uri="{FF2B5EF4-FFF2-40B4-BE49-F238E27FC236}">
                <a16:creationId xmlns:a16="http://schemas.microsoft.com/office/drawing/2014/main" id="{5388F33A-B8E1-F91D-26C9-9B81C6648F9A}"/>
              </a:ext>
            </a:extLst>
          </p:cNvPr>
          <p:cNvSpPr>
            <a:spLocks noGrp="1"/>
          </p:cNvSpPr>
          <p:nvPr>
            <p:ph type="subTitle" idx="1"/>
          </p:nvPr>
        </p:nvSpPr>
        <p:spPr>
          <a:xfrm>
            <a:off x="6553163" y="1420093"/>
            <a:ext cx="4761571" cy="1253490"/>
          </a:xfrm>
        </p:spPr>
        <p:txBody>
          <a:bodyPr anchor="t">
            <a:normAutofit/>
          </a:bodyPr>
          <a:lstStyle/>
          <a:p>
            <a:pPr algn="r"/>
            <a:r>
              <a:rPr lang="en-US" dirty="0">
                <a:solidFill>
                  <a:srgbClr val="FFFFFF"/>
                </a:solidFill>
              </a:rPr>
              <a:t>PHYSICAL EDUCATION</a:t>
            </a:r>
          </a:p>
        </p:txBody>
      </p:sp>
      <p:cxnSp>
        <p:nvCxnSpPr>
          <p:cNvPr id="13" name="Straight Connector 12">
            <a:extLst>
              <a:ext uri="{FF2B5EF4-FFF2-40B4-BE49-F238E27FC236}">
                <a16:creationId xmlns:a16="http://schemas.microsoft.com/office/drawing/2014/main" id="{F3E6ADA4-E13B-4321-B82C-14979EC208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222043"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2887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Triceps training and anatomy">
            <a:extLst>
              <a:ext uri="{FF2B5EF4-FFF2-40B4-BE49-F238E27FC236}">
                <a16:creationId xmlns:a16="http://schemas.microsoft.com/office/drawing/2014/main" id="{63465491-374D-6FEC-67C1-6661333BF7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0647" y="0"/>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10</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701228" y="2900653"/>
            <a:ext cx="1935126" cy="461665"/>
          </a:xfrm>
          <a:prstGeom prst="rect">
            <a:avLst/>
          </a:prstGeom>
          <a:noFill/>
        </p:spPr>
        <p:txBody>
          <a:bodyPr wrap="square" rtlCol="0">
            <a:spAutoFit/>
          </a:bodyPr>
          <a:lstStyle/>
          <a:p>
            <a:r>
              <a:rPr lang="en-US" sz="2400" b="1" dirty="0"/>
              <a:t>TRICEPS</a:t>
            </a:r>
          </a:p>
        </p:txBody>
      </p:sp>
      <p:sp>
        <p:nvSpPr>
          <p:cNvPr id="2" name="Arrow: Right 1">
            <a:extLst>
              <a:ext uri="{FF2B5EF4-FFF2-40B4-BE49-F238E27FC236}">
                <a16:creationId xmlns:a16="http://schemas.microsoft.com/office/drawing/2014/main" id="{DAD90A1D-2F5F-7802-9757-3A773E75BAB1}"/>
              </a:ext>
            </a:extLst>
          </p:cNvPr>
          <p:cNvSpPr/>
          <p:nvPr/>
        </p:nvSpPr>
        <p:spPr>
          <a:xfrm>
            <a:off x="3306451" y="2804769"/>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21545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Abdominals Biomechanical Approach - Blog Eric Favre UK">
            <a:extLst>
              <a:ext uri="{FF2B5EF4-FFF2-40B4-BE49-F238E27FC236}">
                <a16:creationId xmlns:a16="http://schemas.microsoft.com/office/drawing/2014/main" id="{0A6F1160-28E4-6F0F-12E8-1060C9D7DD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9995" y="0"/>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11</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288492" y="3994163"/>
            <a:ext cx="2461677" cy="461665"/>
          </a:xfrm>
          <a:prstGeom prst="rect">
            <a:avLst/>
          </a:prstGeom>
          <a:noFill/>
        </p:spPr>
        <p:txBody>
          <a:bodyPr wrap="square" rtlCol="0">
            <a:spAutoFit/>
          </a:bodyPr>
          <a:lstStyle/>
          <a:p>
            <a:r>
              <a:rPr lang="en-US" sz="2400" b="1" dirty="0"/>
              <a:t>ABDOMINALS</a:t>
            </a:r>
          </a:p>
        </p:txBody>
      </p:sp>
      <p:sp>
        <p:nvSpPr>
          <p:cNvPr id="2" name="Arrow: Right 1">
            <a:extLst>
              <a:ext uri="{FF2B5EF4-FFF2-40B4-BE49-F238E27FC236}">
                <a16:creationId xmlns:a16="http://schemas.microsoft.com/office/drawing/2014/main" id="{DAD90A1D-2F5F-7802-9757-3A773E75BAB1}"/>
              </a:ext>
            </a:extLst>
          </p:cNvPr>
          <p:cNvSpPr/>
          <p:nvPr/>
        </p:nvSpPr>
        <p:spPr>
          <a:xfrm>
            <a:off x="3550344" y="3898279"/>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8021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Abdominal Oblique Muscles: Functional Anatomy Guide • Bodybuilding Wizard">
            <a:extLst>
              <a:ext uri="{FF2B5EF4-FFF2-40B4-BE49-F238E27FC236}">
                <a16:creationId xmlns:a16="http://schemas.microsoft.com/office/drawing/2014/main" id="{718C1A57-6D4F-46A2-ED8B-5F515B8B8E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92894" y="985830"/>
            <a:ext cx="8553450" cy="4752975"/>
          </a:xfrm>
          <a:prstGeom prst="rect">
            <a:avLst/>
          </a:prstGeom>
          <a:noFill/>
          <a:extLst>
            <a:ext uri="{909E8E84-426E-40DD-AFC4-6F175D3DCCD1}">
              <a14:hiddenFill xmlns:a14="http://schemas.microsoft.com/office/drawing/2010/main">
                <a:solidFill>
                  <a:srgbClr val="FFFFFF"/>
                </a:solidFill>
              </a14:hiddenFill>
            </a:ext>
          </a:extLst>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12</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584558" y="2900652"/>
            <a:ext cx="1721893" cy="461665"/>
          </a:xfrm>
          <a:prstGeom prst="rect">
            <a:avLst/>
          </a:prstGeom>
          <a:noFill/>
        </p:spPr>
        <p:txBody>
          <a:bodyPr wrap="square" rtlCol="0">
            <a:spAutoFit/>
          </a:bodyPr>
          <a:lstStyle/>
          <a:p>
            <a:r>
              <a:rPr lang="en-US" sz="2400" b="1" dirty="0"/>
              <a:t>OBLIQUES</a:t>
            </a:r>
          </a:p>
        </p:txBody>
      </p:sp>
      <p:sp>
        <p:nvSpPr>
          <p:cNvPr id="2" name="Arrow: Right 1">
            <a:extLst>
              <a:ext uri="{FF2B5EF4-FFF2-40B4-BE49-F238E27FC236}">
                <a16:creationId xmlns:a16="http://schemas.microsoft.com/office/drawing/2014/main" id="{DAD90A1D-2F5F-7802-9757-3A773E75BAB1}"/>
              </a:ext>
            </a:extLst>
          </p:cNvPr>
          <p:cNvSpPr/>
          <p:nvPr/>
        </p:nvSpPr>
        <p:spPr>
          <a:xfrm>
            <a:off x="3306451" y="2804769"/>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89571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Trapezius Muscle - Anatomy, Origin, Insertion, Function, Exercise">
            <a:extLst>
              <a:ext uri="{FF2B5EF4-FFF2-40B4-BE49-F238E27FC236}">
                <a16:creationId xmlns:a16="http://schemas.microsoft.com/office/drawing/2014/main" id="{7C0F7CCB-B51C-80D7-6F6C-6664CE5EDE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461" y="1485007"/>
            <a:ext cx="5324054" cy="3754622"/>
          </a:xfrm>
          <a:prstGeom prst="rect">
            <a:avLst/>
          </a:prstGeom>
          <a:noFill/>
          <a:extLst>
            <a:ext uri="{909E8E84-426E-40DD-AFC4-6F175D3DCCD1}">
              <a14:hiddenFill xmlns:a14="http://schemas.microsoft.com/office/drawing/2010/main">
                <a:solidFill>
                  <a:srgbClr val="FFFFFF"/>
                </a:solidFill>
              </a14:hiddenFill>
            </a:ext>
          </a:extLst>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13</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818746" y="2479944"/>
            <a:ext cx="3011705" cy="461665"/>
          </a:xfrm>
          <a:prstGeom prst="rect">
            <a:avLst/>
          </a:prstGeom>
          <a:noFill/>
        </p:spPr>
        <p:txBody>
          <a:bodyPr wrap="square" rtlCol="0">
            <a:spAutoFit/>
          </a:bodyPr>
          <a:lstStyle/>
          <a:p>
            <a:r>
              <a:rPr lang="en-US" sz="2400" b="1" dirty="0"/>
              <a:t>TRAPEZIUS/ TRAPS</a:t>
            </a:r>
          </a:p>
        </p:txBody>
      </p:sp>
      <p:sp>
        <p:nvSpPr>
          <p:cNvPr id="2" name="Arrow: Right 1">
            <a:extLst>
              <a:ext uri="{FF2B5EF4-FFF2-40B4-BE49-F238E27FC236}">
                <a16:creationId xmlns:a16="http://schemas.microsoft.com/office/drawing/2014/main" id="{DAD90A1D-2F5F-7802-9757-3A773E75BAB1}"/>
              </a:ext>
            </a:extLst>
          </p:cNvPr>
          <p:cNvSpPr/>
          <p:nvPr/>
        </p:nvSpPr>
        <p:spPr>
          <a:xfrm>
            <a:off x="4830451" y="2384060"/>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32754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14</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857458" y="2575828"/>
            <a:ext cx="1739617" cy="461665"/>
          </a:xfrm>
          <a:prstGeom prst="rect">
            <a:avLst/>
          </a:prstGeom>
          <a:noFill/>
        </p:spPr>
        <p:txBody>
          <a:bodyPr wrap="square" rtlCol="0">
            <a:spAutoFit/>
          </a:bodyPr>
          <a:lstStyle/>
          <a:p>
            <a:r>
              <a:rPr lang="en-US" sz="2400" b="1" dirty="0"/>
              <a:t>CALVES</a:t>
            </a:r>
          </a:p>
        </p:txBody>
      </p:sp>
      <p:sp>
        <p:nvSpPr>
          <p:cNvPr id="2" name="Arrow: Right 1">
            <a:extLst>
              <a:ext uri="{FF2B5EF4-FFF2-40B4-BE49-F238E27FC236}">
                <a16:creationId xmlns:a16="http://schemas.microsoft.com/office/drawing/2014/main" id="{DAD90A1D-2F5F-7802-9757-3A773E75BAB1}"/>
              </a:ext>
            </a:extLst>
          </p:cNvPr>
          <p:cNvSpPr/>
          <p:nvPr/>
        </p:nvSpPr>
        <p:spPr>
          <a:xfrm>
            <a:off x="3597075" y="2479944"/>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8194" name="Picture 2" descr="Functional Anatomy of the Calf Muscles » The BioMechanics Method">
            <a:extLst>
              <a:ext uri="{FF2B5EF4-FFF2-40B4-BE49-F238E27FC236}">
                <a16:creationId xmlns:a16="http://schemas.microsoft.com/office/drawing/2014/main" id="{8D527D81-DB8E-77DA-973F-AD3A143962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4961" y="1650539"/>
            <a:ext cx="5997815" cy="4020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1591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15</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3651100" y="3735325"/>
            <a:ext cx="1739617" cy="461665"/>
          </a:xfrm>
          <a:prstGeom prst="rect">
            <a:avLst/>
          </a:prstGeom>
          <a:noFill/>
        </p:spPr>
        <p:txBody>
          <a:bodyPr wrap="square" rtlCol="0">
            <a:spAutoFit/>
          </a:bodyPr>
          <a:lstStyle/>
          <a:p>
            <a:r>
              <a:rPr lang="en-US" sz="2400" b="1" dirty="0"/>
              <a:t>LATS</a:t>
            </a:r>
          </a:p>
        </p:txBody>
      </p:sp>
      <p:pic>
        <p:nvPicPr>
          <p:cNvPr id="9218" name="Picture 2" descr="Get To Know Your Muscles: Latissimus Dorsi — Kinfolk Physiotherapy &amp;  Wellness">
            <a:extLst>
              <a:ext uri="{FF2B5EF4-FFF2-40B4-BE49-F238E27FC236}">
                <a16:creationId xmlns:a16="http://schemas.microsoft.com/office/drawing/2014/main" id="{9F9A31A8-1935-A432-CF39-4D1E858C29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9449" y="664273"/>
            <a:ext cx="5006397" cy="5529453"/>
          </a:xfrm>
          <a:prstGeom prst="rect">
            <a:avLst/>
          </a:prstGeom>
          <a:noFill/>
          <a:extLst>
            <a:ext uri="{909E8E84-426E-40DD-AFC4-6F175D3DCCD1}">
              <a14:hiddenFill xmlns:a14="http://schemas.microsoft.com/office/drawing/2010/main">
                <a:solidFill>
                  <a:srgbClr val="FFFFFF"/>
                </a:solidFill>
              </a14:hiddenFill>
            </a:ext>
          </a:extLst>
        </p:spPr>
      </p:pic>
      <p:sp>
        <p:nvSpPr>
          <p:cNvPr id="2" name="Arrow: Right 1">
            <a:extLst>
              <a:ext uri="{FF2B5EF4-FFF2-40B4-BE49-F238E27FC236}">
                <a16:creationId xmlns:a16="http://schemas.microsoft.com/office/drawing/2014/main" id="{DAD90A1D-2F5F-7802-9757-3A773E75BAB1}"/>
              </a:ext>
            </a:extLst>
          </p:cNvPr>
          <p:cNvSpPr/>
          <p:nvPr/>
        </p:nvSpPr>
        <p:spPr>
          <a:xfrm>
            <a:off x="4831986" y="3639441"/>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70459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16</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938113" y="2575828"/>
            <a:ext cx="2952792" cy="461665"/>
          </a:xfrm>
          <a:prstGeom prst="rect">
            <a:avLst/>
          </a:prstGeom>
          <a:noFill/>
        </p:spPr>
        <p:txBody>
          <a:bodyPr wrap="square" rtlCol="0">
            <a:spAutoFit/>
          </a:bodyPr>
          <a:lstStyle/>
          <a:p>
            <a:r>
              <a:rPr lang="en-US" sz="2400" b="1" dirty="0"/>
              <a:t>ERECTOR SPINAE</a:t>
            </a:r>
          </a:p>
        </p:txBody>
      </p:sp>
      <p:sp>
        <p:nvSpPr>
          <p:cNvPr id="2" name="Arrow: Right 1">
            <a:extLst>
              <a:ext uri="{FF2B5EF4-FFF2-40B4-BE49-F238E27FC236}">
                <a16:creationId xmlns:a16="http://schemas.microsoft.com/office/drawing/2014/main" id="{DAD90A1D-2F5F-7802-9757-3A773E75BAB1}"/>
              </a:ext>
            </a:extLst>
          </p:cNvPr>
          <p:cNvSpPr/>
          <p:nvPr/>
        </p:nvSpPr>
        <p:spPr>
          <a:xfrm>
            <a:off x="3597075" y="2479944"/>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10242" name="Picture 2" descr="Erector spinae: Attachments, innervation and function | Kenhub">
            <a:extLst>
              <a:ext uri="{FF2B5EF4-FFF2-40B4-BE49-F238E27FC236}">
                <a16:creationId xmlns:a16="http://schemas.microsoft.com/office/drawing/2014/main" id="{C60FCB0A-87CE-241B-9529-D6C6F430876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6960"/>
          <a:stretch/>
        </p:blipFill>
        <p:spPr bwMode="auto">
          <a:xfrm>
            <a:off x="5127793" y="448056"/>
            <a:ext cx="4354535" cy="59618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2993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Glute muscles: What they are and how to make them stronger | Live Science">
            <a:extLst>
              <a:ext uri="{FF2B5EF4-FFF2-40B4-BE49-F238E27FC236}">
                <a16:creationId xmlns:a16="http://schemas.microsoft.com/office/drawing/2014/main" id="{406FEA86-54B7-1D3A-1479-41B9E6039DC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771" r="17495"/>
          <a:stretch/>
        </p:blipFill>
        <p:spPr bwMode="auto">
          <a:xfrm>
            <a:off x="4968862" y="394779"/>
            <a:ext cx="7069849" cy="6144133"/>
          </a:xfrm>
          <a:prstGeom prst="rect">
            <a:avLst/>
          </a:prstGeom>
          <a:noFill/>
          <a:extLst>
            <a:ext uri="{909E8E84-426E-40DD-AFC4-6F175D3DCCD1}">
              <a14:hiddenFill xmlns:a14="http://schemas.microsoft.com/office/drawing/2010/main">
                <a:solidFill>
                  <a:srgbClr val="FFFFFF"/>
                </a:solidFill>
              </a14:hiddenFill>
            </a:ext>
          </a:extLst>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17</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3674973" y="4374110"/>
            <a:ext cx="1565121" cy="461665"/>
          </a:xfrm>
          <a:prstGeom prst="rect">
            <a:avLst/>
          </a:prstGeom>
          <a:noFill/>
        </p:spPr>
        <p:txBody>
          <a:bodyPr wrap="square" rtlCol="0">
            <a:spAutoFit/>
          </a:bodyPr>
          <a:lstStyle/>
          <a:p>
            <a:r>
              <a:rPr lang="en-US" sz="2400" b="1" dirty="0"/>
              <a:t>GLUTES</a:t>
            </a:r>
          </a:p>
        </p:txBody>
      </p:sp>
      <p:sp>
        <p:nvSpPr>
          <p:cNvPr id="2" name="Arrow: Right 1">
            <a:extLst>
              <a:ext uri="{FF2B5EF4-FFF2-40B4-BE49-F238E27FC236}">
                <a16:creationId xmlns:a16="http://schemas.microsoft.com/office/drawing/2014/main" id="{DAD90A1D-2F5F-7802-9757-3A773E75BAB1}"/>
              </a:ext>
            </a:extLst>
          </p:cNvPr>
          <p:cNvSpPr/>
          <p:nvPr/>
        </p:nvSpPr>
        <p:spPr>
          <a:xfrm rot="20141577">
            <a:off x="5410106" y="3837689"/>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72653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18</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485352" y="2575828"/>
            <a:ext cx="2952792" cy="461665"/>
          </a:xfrm>
          <a:prstGeom prst="rect">
            <a:avLst/>
          </a:prstGeom>
          <a:noFill/>
        </p:spPr>
        <p:txBody>
          <a:bodyPr wrap="square" rtlCol="0">
            <a:spAutoFit/>
          </a:bodyPr>
          <a:lstStyle/>
          <a:p>
            <a:r>
              <a:rPr lang="en-US" sz="2400" b="1" dirty="0"/>
              <a:t>HAMSTRINGS</a:t>
            </a:r>
          </a:p>
        </p:txBody>
      </p:sp>
      <p:sp>
        <p:nvSpPr>
          <p:cNvPr id="2" name="Arrow: Right 1">
            <a:extLst>
              <a:ext uri="{FF2B5EF4-FFF2-40B4-BE49-F238E27FC236}">
                <a16:creationId xmlns:a16="http://schemas.microsoft.com/office/drawing/2014/main" id="{DAD90A1D-2F5F-7802-9757-3A773E75BAB1}"/>
              </a:ext>
            </a:extLst>
          </p:cNvPr>
          <p:cNvSpPr/>
          <p:nvPr/>
        </p:nvSpPr>
        <p:spPr>
          <a:xfrm>
            <a:off x="3597075" y="2479944"/>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12290" name="Picture 2" descr="Hamstring Stretches — Dani Winks Flexibility">
            <a:extLst>
              <a:ext uri="{FF2B5EF4-FFF2-40B4-BE49-F238E27FC236}">
                <a16:creationId xmlns:a16="http://schemas.microsoft.com/office/drawing/2014/main" id="{E92EEBD9-99F8-EFA6-54BA-084FADEEE5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59552" y="542544"/>
            <a:ext cx="5501640" cy="55016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240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19</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820191" y="4244831"/>
            <a:ext cx="3263688" cy="461665"/>
          </a:xfrm>
          <a:prstGeom prst="rect">
            <a:avLst/>
          </a:prstGeom>
          <a:noFill/>
        </p:spPr>
        <p:txBody>
          <a:bodyPr wrap="square" rtlCol="0">
            <a:spAutoFit/>
          </a:bodyPr>
          <a:lstStyle/>
          <a:p>
            <a:r>
              <a:rPr lang="en-US" sz="2400" b="1" dirty="0"/>
              <a:t>QUADRICEPS/ QUADS</a:t>
            </a:r>
          </a:p>
        </p:txBody>
      </p:sp>
      <p:pic>
        <p:nvPicPr>
          <p:cNvPr id="13314" name="Picture 2" descr="How to Treat Quad and Hamstring Strains | Performance Health">
            <a:extLst>
              <a:ext uri="{FF2B5EF4-FFF2-40B4-BE49-F238E27FC236}">
                <a16:creationId xmlns:a16="http://schemas.microsoft.com/office/drawing/2014/main" id="{EF04FC71-83BC-201A-D4F3-0B99F959E09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1023" t="-61" b="9067"/>
          <a:stretch/>
        </p:blipFill>
        <p:spPr bwMode="auto">
          <a:xfrm>
            <a:off x="5602865" y="685800"/>
            <a:ext cx="4866167" cy="5550408"/>
          </a:xfrm>
          <a:prstGeom prst="rect">
            <a:avLst/>
          </a:prstGeom>
          <a:noFill/>
          <a:extLst>
            <a:ext uri="{909E8E84-426E-40DD-AFC4-6F175D3DCCD1}">
              <a14:hiddenFill xmlns:a14="http://schemas.microsoft.com/office/drawing/2010/main">
                <a:solidFill>
                  <a:srgbClr val="FFFFFF"/>
                </a:solidFill>
              </a14:hiddenFill>
            </a:ext>
          </a:extLst>
        </p:spPr>
      </p:pic>
      <p:sp>
        <p:nvSpPr>
          <p:cNvPr id="2" name="Arrow: Right 1">
            <a:extLst>
              <a:ext uri="{FF2B5EF4-FFF2-40B4-BE49-F238E27FC236}">
                <a16:creationId xmlns:a16="http://schemas.microsoft.com/office/drawing/2014/main" id="{DAD90A1D-2F5F-7802-9757-3A773E75BAB1}"/>
              </a:ext>
            </a:extLst>
          </p:cNvPr>
          <p:cNvSpPr/>
          <p:nvPr/>
        </p:nvSpPr>
        <p:spPr>
          <a:xfrm>
            <a:off x="5256874" y="4148947"/>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216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5D9E3C-B21E-1C09-4EED-D90B62982A05}"/>
              </a:ext>
            </a:extLst>
          </p:cNvPr>
          <p:cNvSpPr txBox="1"/>
          <p:nvPr/>
        </p:nvSpPr>
        <p:spPr>
          <a:xfrm>
            <a:off x="203201" y="155260"/>
            <a:ext cx="5892799" cy="1229360"/>
          </a:xfrm>
        </p:spPr>
        <p:txBody>
          <a:bodyPr vert="horz" lIns="91440" tIns="45720" rIns="91440" bIns="45720" rtlCol="0" anchor="t">
            <a:normAutofit/>
          </a:bodyPr>
          <a:lstStyle/>
          <a:p>
            <a:pPr>
              <a:spcBef>
                <a:spcPct val="0"/>
              </a:spcBef>
              <a:spcAft>
                <a:spcPts val="600"/>
              </a:spcAft>
            </a:pPr>
            <a:r>
              <a:rPr lang="en-US" sz="4000" b="1" dirty="0">
                <a:effectLst>
                  <a:outerShdw blurRad="38100" dist="38100" dir="2700000" algn="tl">
                    <a:srgbClr val="000000">
                      <a:alpha val="43137"/>
                    </a:srgbClr>
                  </a:outerShdw>
                </a:effectLst>
                <a:highlight>
                  <a:srgbClr val="FFFF00"/>
                </a:highlight>
                <a:latin typeface="+mj-lt"/>
                <a:ea typeface="+mj-ea"/>
                <a:cs typeface="+mj-cs"/>
              </a:rPr>
              <a:t>LESSON OBJECTIVES:</a:t>
            </a:r>
          </a:p>
        </p:txBody>
      </p:sp>
      <p:pic>
        <p:nvPicPr>
          <p:cNvPr id="4" name="Picture 3" descr="Solo journey">
            <a:extLst>
              <a:ext uri="{FF2B5EF4-FFF2-40B4-BE49-F238E27FC236}">
                <a16:creationId xmlns:a16="http://schemas.microsoft.com/office/drawing/2014/main" id="{79C43334-2DF5-D8E9-F890-E370FA9D34A0}"/>
              </a:ext>
            </a:extLst>
          </p:cNvPr>
          <p:cNvPicPr>
            <a:picLocks noChangeAspect="1"/>
          </p:cNvPicPr>
          <p:nvPr/>
        </p:nvPicPr>
        <p:blipFill rotWithShape="1">
          <a:blip r:embed="rId2">
            <a:extLst>
              <a:ext uri="{28A0092B-C50C-407E-A947-70E740481C1C}">
                <a14:useLocalDpi xmlns:a14="http://schemas.microsoft.com/office/drawing/2010/main" val="0"/>
              </a:ext>
            </a:extLst>
          </a:blip>
          <a:srcRect t="13213" r="1" b="5344"/>
          <a:stretch/>
        </p:blipFill>
        <p:spPr>
          <a:xfrm>
            <a:off x="5498851" y="1384620"/>
            <a:ext cx="6489948" cy="4016554"/>
          </a:xfrm>
          <a:prstGeom prst="rect">
            <a:avLst/>
          </a:prstGeom>
          <a:noFill/>
        </p:spPr>
      </p:pic>
      <p:sp>
        <p:nvSpPr>
          <p:cNvPr id="6" name="TextBox 5">
            <a:extLst>
              <a:ext uri="{FF2B5EF4-FFF2-40B4-BE49-F238E27FC236}">
                <a16:creationId xmlns:a16="http://schemas.microsoft.com/office/drawing/2014/main" id="{FE9B8BA5-F9CB-58EC-C6BA-78F5164A98E2}"/>
              </a:ext>
            </a:extLst>
          </p:cNvPr>
          <p:cNvSpPr txBox="1"/>
          <p:nvPr/>
        </p:nvSpPr>
        <p:spPr>
          <a:xfrm>
            <a:off x="-1" y="1177492"/>
            <a:ext cx="5255582" cy="4201150"/>
          </a:xfrm>
          <a:prstGeom prst="rect">
            <a:avLst/>
          </a:prstGeom>
          <a:noFill/>
        </p:spPr>
        <p:txBody>
          <a:bodyPr wrap="square">
            <a:spAutoFit/>
          </a:bodyPr>
          <a:lstStyle/>
          <a:p>
            <a:pPr marL="571500" marR="0" lvl="0" indent="-571500" algn="l" defTabSz="914400" rtl="0" eaLnBrk="1" fontAlgn="auto" latinLnBrk="0" hangingPunct="1">
              <a:lnSpc>
                <a:spcPct val="90000"/>
              </a:lnSpc>
              <a:spcBef>
                <a:spcPct val="0"/>
              </a:spcBef>
              <a:spcAft>
                <a:spcPts val="600"/>
              </a:spcAft>
              <a:buClrTx/>
              <a:buSzTx/>
              <a:buFont typeface="Wingdings" panose="05000000000000000000" pitchFamily="2" charset="2"/>
              <a:buChar char="§"/>
              <a:tabLst/>
              <a:defRPr/>
            </a:pPr>
            <a:r>
              <a:rPr kumimoji="0" lang="en-US" sz="2800" b="0" i="0" u="none" strike="noStrike" kern="1200" cap="none" spc="0" normalizeH="0" baseline="0" noProof="0" dirty="0">
                <a:ln>
                  <a:noFill/>
                </a:ln>
                <a:effectLst>
                  <a:outerShdw blurRad="38100" dist="38100" dir="2700000" algn="tl">
                    <a:srgbClr val="000000">
                      <a:alpha val="43137"/>
                    </a:srgbClr>
                  </a:outerShdw>
                </a:effectLst>
                <a:uLnTx/>
                <a:uFillTx/>
                <a:latin typeface="Agency FB" panose="020B0503020202020204" pitchFamily="34" charset="0"/>
              </a:rPr>
              <a:t>THE IMPORTANCE OF STATIC STRETCHING IN RELATION TO THE BODY AND PHYSICAL ACTIVITY.</a:t>
            </a:r>
          </a:p>
          <a:p>
            <a:pPr marL="571500" marR="0" lvl="0" indent="-571500" algn="l" defTabSz="914400" rtl="0" eaLnBrk="1" fontAlgn="auto" latinLnBrk="0" hangingPunct="1">
              <a:lnSpc>
                <a:spcPct val="90000"/>
              </a:lnSpc>
              <a:spcBef>
                <a:spcPct val="0"/>
              </a:spcBef>
              <a:spcAft>
                <a:spcPts val="600"/>
              </a:spcAft>
              <a:buClrTx/>
              <a:buSzTx/>
              <a:buFont typeface="Wingdings" panose="05000000000000000000" pitchFamily="2" charset="2"/>
              <a:buChar char="§"/>
              <a:tabLst/>
              <a:defRPr/>
            </a:pPr>
            <a:r>
              <a:rPr kumimoji="0" lang="en-US" sz="2800" b="0" i="0" u="none" strike="noStrike" kern="1200" cap="none" spc="0" normalizeH="0" baseline="0" noProof="0" dirty="0">
                <a:ln>
                  <a:noFill/>
                </a:ln>
                <a:effectLst>
                  <a:outerShdw blurRad="38100" dist="38100" dir="2700000" algn="tl">
                    <a:srgbClr val="000000">
                      <a:alpha val="43137"/>
                    </a:srgbClr>
                  </a:outerShdw>
                </a:effectLst>
                <a:uLnTx/>
                <a:uFillTx/>
                <a:latin typeface="Agency FB" panose="020B0503020202020204" pitchFamily="34" charset="0"/>
              </a:rPr>
              <a:t>THE MAJOR MUSCLES GROUPS AND THEIR RESPECTIVE LOCATIONS.</a:t>
            </a:r>
          </a:p>
          <a:p>
            <a:pPr marL="571500" marR="0" lvl="0" indent="-571500" algn="l" defTabSz="914400" rtl="0" eaLnBrk="1" fontAlgn="auto" latinLnBrk="0" hangingPunct="1">
              <a:lnSpc>
                <a:spcPct val="90000"/>
              </a:lnSpc>
              <a:spcBef>
                <a:spcPct val="0"/>
              </a:spcBef>
              <a:spcAft>
                <a:spcPts val="600"/>
              </a:spcAft>
              <a:buClrTx/>
              <a:buSzTx/>
              <a:buFont typeface="Wingdings" panose="05000000000000000000" pitchFamily="2" charset="2"/>
              <a:buChar char="§"/>
              <a:tabLst/>
              <a:defRPr/>
            </a:pPr>
            <a:r>
              <a:rPr kumimoji="0" lang="en-US" sz="2800" b="0" i="0" u="none" strike="noStrike" kern="1200" cap="none" spc="0" normalizeH="0" baseline="0" noProof="0" dirty="0">
                <a:ln>
                  <a:noFill/>
                </a:ln>
                <a:effectLst>
                  <a:outerShdw blurRad="38100" dist="38100" dir="2700000" algn="tl">
                    <a:srgbClr val="000000">
                      <a:alpha val="43137"/>
                    </a:srgbClr>
                  </a:outerShdw>
                </a:effectLst>
                <a:uLnTx/>
                <a:uFillTx/>
                <a:latin typeface="Agency FB" panose="020B0503020202020204" pitchFamily="34" charset="0"/>
              </a:rPr>
              <a:t>HOW THE MAJOR MUSCLES GROUPS AND STATIC STRETCHING ARE INTERRELATED.</a:t>
            </a:r>
          </a:p>
          <a:p>
            <a:pPr marL="571500" marR="0" lvl="0" indent="-571500" algn="l" defTabSz="914400" rtl="0" eaLnBrk="1" fontAlgn="auto" latinLnBrk="0" hangingPunct="1">
              <a:lnSpc>
                <a:spcPct val="90000"/>
              </a:lnSpc>
              <a:spcBef>
                <a:spcPct val="0"/>
              </a:spcBef>
              <a:spcAft>
                <a:spcPts val="600"/>
              </a:spcAft>
              <a:buClrTx/>
              <a:buSzTx/>
              <a:buFont typeface="Wingdings" panose="05000000000000000000" pitchFamily="2" charset="2"/>
              <a:buChar char="§"/>
              <a:tabLst/>
              <a:defRPr/>
            </a:pPr>
            <a:r>
              <a:rPr lang="en-US" sz="2800" dirty="0">
                <a:effectLst>
                  <a:outerShdw blurRad="38100" dist="38100" dir="2700000" algn="tl">
                    <a:srgbClr val="000000">
                      <a:alpha val="43137"/>
                    </a:srgbClr>
                  </a:outerShdw>
                </a:effectLst>
                <a:latin typeface="Agency FB" panose="020B0503020202020204" pitchFamily="34" charset="0"/>
              </a:rPr>
              <a:t>IDENTIFY THE PHYSICAL COMPONENT THAT STATIC STRETCHING IS RELATED TO.</a:t>
            </a:r>
            <a:endParaRPr kumimoji="0" lang="en-US" sz="2400" b="0" i="0" u="none" strike="noStrike" kern="1200" cap="none" spc="0" normalizeH="0" baseline="0" noProof="0" dirty="0">
              <a:ln>
                <a:noFill/>
              </a:ln>
              <a:effectLst/>
              <a:uLnTx/>
              <a:uFillTx/>
              <a:latin typeface="Agency FB" panose="020B0503020202020204" pitchFamily="34" charset="0"/>
            </a:endParaRPr>
          </a:p>
        </p:txBody>
      </p:sp>
    </p:spTree>
    <p:extLst>
      <p:ext uri="{BB962C8B-B14F-4D97-AF65-F5344CB8AC3E}">
        <p14:creationId xmlns:p14="http://schemas.microsoft.com/office/powerpoint/2010/main" val="39464316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BA20E-784A-E9C4-39D0-76F8A1F05B91}"/>
              </a:ext>
            </a:extLst>
          </p:cNvPr>
          <p:cNvSpPr>
            <a:spLocks noGrp="1"/>
          </p:cNvSpPr>
          <p:nvPr>
            <p:ph type="title"/>
          </p:nvPr>
        </p:nvSpPr>
        <p:spPr/>
        <p:txBody>
          <a:bodyPr/>
          <a:lstStyle/>
          <a:p>
            <a:r>
              <a:rPr lang="en-US" dirty="0"/>
              <a:t>WHY IS FLEXIBILITY IMPORTANT? </a:t>
            </a:r>
          </a:p>
        </p:txBody>
      </p:sp>
      <p:sp>
        <p:nvSpPr>
          <p:cNvPr id="3" name="Content Placeholder 2">
            <a:extLst>
              <a:ext uri="{FF2B5EF4-FFF2-40B4-BE49-F238E27FC236}">
                <a16:creationId xmlns:a16="http://schemas.microsoft.com/office/drawing/2014/main" id="{ED97EFD0-02C2-FDA2-8685-E483CFD0A4ED}"/>
              </a:ext>
            </a:extLst>
          </p:cNvPr>
          <p:cNvSpPr>
            <a:spLocks noGrp="1"/>
          </p:cNvSpPr>
          <p:nvPr>
            <p:ph idx="1"/>
          </p:nvPr>
        </p:nvSpPr>
        <p:spPr>
          <a:xfrm>
            <a:off x="478258" y="2408751"/>
            <a:ext cx="11408941" cy="4075175"/>
          </a:xfrm>
        </p:spPr>
        <p:txBody>
          <a:bodyPr>
            <a:normAutofit fontScale="92500" lnSpcReduction="20000"/>
          </a:bodyPr>
          <a:lstStyle/>
          <a:p>
            <a:pPr marL="0" indent="0" algn="l">
              <a:buNone/>
            </a:pPr>
            <a:r>
              <a:rPr lang="en-US" b="1" i="0" dirty="0">
                <a:effectLst/>
                <a:latin typeface="Agency FB" panose="020B0503020202020204" pitchFamily="34" charset="0"/>
              </a:rPr>
              <a:t>A. IMPROVED RANGE OF MOTION:</a:t>
            </a:r>
            <a:r>
              <a:rPr lang="en-US" b="0" i="0" dirty="0">
                <a:effectLst/>
                <a:latin typeface="Agency FB" panose="020B0503020202020204" pitchFamily="34" charset="0"/>
              </a:rPr>
              <a:t> FLEXIBILITY REFERS TO THE ABILITY OF JOINTS AND MUSCLES TO MOVE THROUGH THEIR FULL RANGE OF MOTION. HAVING GOOD FLEXIBILITY ALLOWS FOR SMOOTHER AND MORE EFFICIENT MOVEMENT PATTERNS, REDUCING THE RISK OF STRAINED OR RESTRICTED MOVEMENTS DURING EXERCISE.</a:t>
            </a:r>
          </a:p>
          <a:p>
            <a:pPr marL="0" indent="0" algn="l">
              <a:buNone/>
            </a:pPr>
            <a:r>
              <a:rPr lang="en-US" b="1" i="0" dirty="0">
                <a:effectLst/>
                <a:latin typeface="Agency FB" panose="020B0503020202020204" pitchFamily="34" charset="0"/>
              </a:rPr>
              <a:t>B. INJURY PREVENTION:</a:t>
            </a:r>
            <a:r>
              <a:rPr lang="en-US" b="0" i="0" dirty="0">
                <a:effectLst/>
                <a:latin typeface="Agency FB" panose="020B0503020202020204" pitchFamily="34" charset="0"/>
              </a:rPr>
              <a:t> FLEXIBLE MUSCLES AND CONNECTIVE TISSUES ARE LESS PRONE TO STRAINS, TEARS, AND OTHER INJURIES. ADEQUATE FLEXIBILITY HELPS ABSORB THE IMPACT AND STRESS PLACED ON MUSCLES AND JOINTS DURING PHYSICAL ACTIVITY, REDUCING THE RISK OF OVERUSE INJURIES.</a:t>
            </a:r>
          </a:p>
          <a:p>
            <a:pPr marL="0" indent="0" algn="l">
              <a:buNone/>
            </a:pPr>
            <a:r>
              <a:rPr lang="en-US" b="1" i="0" dirty="0">
                <a:effectLst/>
                <a:latin typeface="Agency FB" panose="020B0503020202020204" pitchFamily="34" charset="0"/>
              </a:rPr>
              <a:t>C. ENHANCED POSTURE:</a:t>
            </a:r>
            <a:r>
              <a:rPr lang="en-US" b="0" i="0" dirty="0">
                <a:effectLst/>
                <a:latin typeface="Agency FB" panose="020B0503020202020204" pitchFamily="34" charset="0"/>
              </a:rPr>
              <a:t> GOOD FLEXIBILITY CONTRIBUTES TO BETTER POSTURE BY ALLOWING MUSCLES TO MAINTAIN THEIR PROPER LENGTH-TENSION RELATIONSHIPS. IMPROVED POSTURE REDUCES THE STRAIN ON CERTAIN MUSCLE GROUPS AND MINIMIZES THE RISK OF DEVELOPING MUSCULOSKELETAL IMBALANCES.</a:t>
            </a:r>
          </a:p>
          <a:p>
            <a:pPr marL="0" indent="0" algn="l">
              <a:buNone/>
            </a:pPr>
            <a:r>
              <a:rPr lang="en-US" b="1" i="0" dirty="0">
                <a:effectLst/>
                <a:latin typeface="Agency FB" panose="020B0503020202020204" pitchFamily="34" charset="0"/>
              </a:rPr>
              <a:t>D. MUSCLE RELAXATION:</a:t>
            </a:r>
            <a:r>
              <a:rPr lang="en-US" b="0" i="0" dirty="0">
                <a:effectLst/>
                <a:latin typeface="Agency FB" panose="020B0503020202020204" pitchFamily="34" charset="0"/>
              </a:rPr>
              <a:t> STRETCHING PROMOTES RELAXATION AND TENSION RELEASE IN MUSCLES. THIS CAN ALLEVIATE MUSCLE STIFFNESS AND DISCOMFORT, CONTRIBUTING TO OVERALL COMFORT DURING AND AFTER EXERCISE.</a:t>
            </a:r>
          </a:p>
        </p:txBody>
      </p:sp>
    </p:spTree>
    <p:extLst>
      <p:ext uri="{BB962C8B-B14F-4D97-AF65-F5344CB8AC3E}">
        <p14:creationId xmlns:p14="http://schemas.microsoft.com/office/powerpoint/2010/main" val="482503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BA20E-784A-E9C4-39D0-76F8A1F05B91}"/>
              </a:ext>
            </a:extLst>
          </p:cNvPr>
          <p:cNvSpPr>
            <a:spLocks noGrp="1"/>
          </p:cNvSpPr>
          <p:nvPr>
            <p:ph type="title"/>
          </p:nvPr>
        </p:nvSpPr>
        <p:spPr/>
        <p:txBody>
          <a:bodyPr>
            <a:normAutofit fontScale="90000"/>
          </a:bodyPr>
          <a:lstStyle/>
          <a:p>
            <a:r>
              <a:rPr lang="en-US" dirty="0"/>
              <a:t>WHY IS A PROPER WARM-UP IMPORTANT? </a:t>
            </a:r>
          </a:p>
        </p:txBody>
      </p:sp>
      <p:sp>
        <p:nvSpPr>
          <p:cNvPr id="3" name="Content Placeholder 2">
            <a:extLst>
              <a:ext uri="{FF2B5EF4-FFF2-40B4-BE49-F238E27FC236}">
                <a16:creationId xmlns:a16="http://schemas.microsoft.com/office/drawing/2014/main" id="{ED97EFD0-02C2-FDA2-8685-E483CFD0A4ED}"/>
              </a:ext>
            </a:extLst>
          </p:cNvPr>
          <p:cNvSpPr>
            <a:spLocks noGrp="1"/>
          </p:cNvSpPr>
          <p:nvPr>
            <p:ph idx="1"/>
          </p:nvPr>
        </p:nvSpPr>
        <p:spPr>
          <a:xfrm>
            <a:off x="658368" y="2067929"/>
            <a:ext cx="11173413" cy="4241431"/>
          </a:xfrm>
        </p:spPr>
        <p:txBody>
          <a:bodyPr>
            <a:normAutofit fontScale="92500" lnSpcReduction="20000"/>
          </a:bodyPr>
          <a:lstStyle/>
          <a:p>
            <a:pPr marL="0" indent="0">
              <a:buNone/>
            </a:pPr>
            <a:r>
              <a:rPr lang="en-US" b="1" dirty="0">
                <a:latin typeface="Agency FB" panose="020B0503020202020204" pitchFamily="34" charset="0"/>
              </a:rPr>
              <a:t>A. INCREASED BLOOD FLOW: </a:t>
            </a:r>
            <a:r>
              <a:rPr lang="en-US" dirty="0">
                <a:latin typeface="Agency FB" panose="020B0503020202020204" pitchFamily="34" charset="0"/>
              </a:rPr>
              <a:t>WARMING UP GRADUALLY INCREASES HEART RATE, BLOOD FLOW, AND CIRCULATION. THIS HELPS DELIVER OXYGEN AND NUTRIENTS TO MUSCLES, PREPARING THEM FOR THE INCREASED DEMAND THAT EXERCISE PLACES ON THEM.</a:t>
            </a:r>
          </a:p>
          <a:p>
            <a:pPr marL="0" indent="0">
              <a:buNone/>
            </a:pPr>
            <a:r>
              <a:rPr lang="en-US" b="1" dirty="0">
                <a:latin typeface="Agency FB" panose="020B0503020202020204" pitchFamily="34" charset="0"/>
              </a:rPr>
              <a:t>B. IMPROVED MUSCLE FUNCTION: </a:t>
            </a:r>
            <a:r>
              <a:rPr lang="en-US" dirty="0">
                <a:latin typeface="Agency FB" panose="020B0503020202020204" pitchFamily="34" charset="0"/>
              </a:rPr>
              <a:t>A WARM-UP HELPS INCREASE MUSCLE TEMPERATURE, MAKING MUSCLES MORE PLIABLE AND RESPONSIVE. THIS ENHANCES MUSCLE CONTRACTILITY AND REDUCES THE RISK OF MUSCLE STRAINS.</a:t>
            </a:r>
          </a:p>
          <a:p>
            <a:pPr marL="0" indent="0">
              <a:buNone/>
            </a:pPr>
            <a:r>
              <a:rPr lang="en-US" b="1" dirty="0">
                <a:latin typeface="Agency FB" panose="020B0503020202020204" pitchFamily="34" charset="0"/>
              </a:rPr>
              <a:t>C. ENHANCED NERVE FUNCTION: </a:t>
            </a:r>
            <a:r>
              <a:rPr lang="en-US" dirty="0">
                <a:latin typeface="Agency FB" panose="020B0503020202020204" pitchFamily="34" charset="0"/>
              </a:rPr>
              <a:t>A WARM-UP ALSO IMPROVES NERVE FUNCTION AND RESPONSIVENESS. THIS IS IMPORTANT FOR THE COORDINATION AND TIMING OF MUSCLE CONTRACTIONS, LEADING TO BETTER MOTOR CONTROL AND PERFORMANCE.</a:t>
            </a:r>
          </a:p>
          <a:p>
            <a:pPr marL="0" indent="0">
              <a:buNone/>
            </a:pPr>
            <a:r>
              <a:rPr lang="en-US" b="1" dirty="0">
                <a:latin typeface="Agency FB" panose="020B0503020202020204" pitchFamily="34" charset="0"/>
              </a:rPr>
              <a:t>D. MENTAL PREPARATION: </a:t>
            </a:r>
            <a:r>
              <a:rPr lang="en-US" dirty="0">
                <a:latin typeface="Agency FB" panose="020B0503020202020204" pitchFamily="34" charset="0"/>
              </a:rPr>
              <a:t>WARMING UP MENTALLY PREPARES INDIVIDUALS FOR EXERCISE. IT HELPS SHIFT FOCUS FROM DAILY TASKS TO THE UPCOMING PHYSICAL ACTIVITY, ENHANCING CONCENTRATION AND READINESS TO PERFORM.</a:t>
            </a:r>
          </a:p>
          <a:p>
            <a:pPr marL="0" indent="0">
              <a:buNone/>
            </a:pPr>
            <a:r>
              <a:rPr lang="en-US" b="1" dirty="0">
                <a:latin typeface="Agency FB" panose="020B0503020202020204" pitchFamily="34" charset="0"/>
              </a:rPr>
              <a:t>E. INJURY PREVENTION: </a:t>
            </a:r>
            <a:r>
              <a:rPr lang="en-US" dirty="0">
                <a:latin typeface="Agency FB" panose="020B0503020202020204" pitchFamily="34" charset="0"/>
              </a:rPr>
              <a:t>A PROPER WARM-UP GRADUALLY PREPARES THE BODY FOR MORE INTENSE ACTIVITY, REDUCING THE RISK OF SUDDEN, JARRING MOVEMENTS THAT COULD LEAD TO INJURY. IT HELPS PREPARE JOINTS, LIGAMENTS, AND TENDONS FOR THE STRESS OF EXERCISE.</a:t>
            </a:r>
            <a:endParaRPr lang="en-US" i="0" dirty="0">
              <a:effectLst/>
              <a:latin typeface="Agency FB" panose="020B0503020202020204" pitchFamily="34" charset="0"/>
            </a:endParaRPr>
          </a:p>
        </p:txBody>
      </p:sp>
    </p:spTree>
    <p:extLst>
      <p:ext uri="{BB962C8B-B14F-4D97-AF65-F5344CB8AC3E}">
        <p14:creationId xmlns:p14="http://schemas.microsoft.com/office/powerpoint/2010/main" val="2781313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BA20E-784A-E9C4-39D0-76F8A1F05B91}"/>
              </a:ext>
            </a:extLst>
          </p:cNvPr>
          <p:cNvSpPr>
            <a:spLocks noGrp="1"/>
          </p:cNvSpPr>
          <p:nvPr>
            <p:ph type="title"/>
          </p:nvPr>
        </p:nvSpPr>
        <p:spPr/>
        <p:txBody>
          <a:bodyPr>
            <a:normAutofit fontScale="90000"/>
          </a:bodyPr>
          <a:lstStyle/>
          <a:p>
            <a:r>
              <a:rPr lang="en-US" dirty="0"/>
              <a:t>WHAT ARE THE EFFECTS OF STATIC STRETCHING FOR THE MUSCLES:</a:t>
            </a:r>
          </a:p>
        </p:txBody>
      </p:sp>
      <p:sp>
        <p:nvSpPr>
          <p:cNvPr id="3" name="Content Placeholder 2">
            <a:extLst>
              <a:ext uri="{FF2B5EF4-FFF2-40B4-BE49-F238E27FC236}">
                <a16:creationId xmlns:a16="http://schemas.microsoft.com/office/drawing/2014/main" id="{ED97EFD0-02C2-FDA2-8685-E483CFD0A4ED}"/>
              </a:ext>
            </a:extLst>
          </p:cNvPr>
          <p:cNvSpPr>
            <a:spLocks noGrp="1"/>
          </p:cNvSpPr>
          <p:nvPr>
            <p:ph idx="1"/>
          </p:nvPr>
        </p:nvSpPr>
        <p:spPr>
          <a:xfrm>
            <a:off x="1115568" y="2478023"/>
            <a:ext cx="10168128" cy="4241431"/>
          </a:xfrm>
        </p:spPr>
        <p:txBody>
          <a:bodyPr>
            <a:normAutofit/>
          </a:bodyPr>
          <a:lstStyle/>
          <a:p>
            <a:pPr>
              <a:buFont typeface="+mj-lt"/>
              <a:buAutoNum type="arabicPeriod"/>
            </a:pPr>
            <a:r>
              <a:rPr lang="en-US" b="1" dirty="0">
                <a:latin typeface="Agency FB" panose="020B0503020202020204" pitchFamily="34" charset="0"/>
              </a:rPr>
              <a:t>INCREASED MUSCLE LENGTH:</a:t>
            </a:r>
            <a:r>
              <a:rPr lang="en-US" dirty="0">
                <a:latin typeface="Agency FB" panose="020B0503020202020204" pitchFamily="34" charset="0"/>
              </a:rPr>
              <a:t> STATIC STRETCHING GENTLY PULLS AND LENGTHENS YOUR MUSCLES OVER TIME. IT'S LIKE STRETCHING A RUBBER BAND SO IT BECOMES LONGER AND MORE FLEXIBLE.</a:t>
            </a:r>
          </a:p>
          <a:p>
            <a:pPr>
              <a:buFont typeface="+mj-lt"/>
              <a:buAutoNum type="arabicPeriod"/>
            </a:pPr>
            <a:r>
              <a:rPr lang="en-US" b="1" dirty="0">
                <a:latin typeface="Agency FB" panose="020B0503020202020204" pitchFamily="34" charset="0"/>
              </a:rPr>
              <a:t>RELAXATION:</a:t>
            </a:r>
            <a:r>
              <a:rPr lang="en-US" dirty="0">
                <a:latin typeface="Agency FB" panose="020B0503020202020204" pitchFamily="34" charset="0"/>
              </a:rPr>
              <a:t> THE STRETCHING HELPS MUSCLES RELAX, RELEASING ANY TENSION OR TIGHTNESS THAT MIGHT HAVE BUILT UP. IMAGINE A TIGHT KNOT IN A SHOELACE BEING LOOSENED.</a:t>
            </a:r>
          </a:p>
          <a:p>
            <a:pPr>
              <a:buFont typeface="+mj-lt"/>
              <a:buAutoNum type="arabicPeriod"/>
            </a:pPr>
            <a:r>
              <a:rPr lang="en-US" b="1" dirty="0">
                <a:latin typeface="Agency FB" panose="020B0503020202020204" pitchFamily="34" charset="0"/>
              </a:rPr>
              <a:t>BLOOD FLOW:</a:t>
            </a:r>
            <a:r>
              <a:rPr lang="en-US" dirty="0">
                <a:latin typeface="Agency FB" panose="020B0503020202020204" pitchFamily="34" charset="0"/>
              </a:rPr>
              <a:t> STRETCHING PROMOTES BETTER BLOOD FLOW TO YOUR MUSCLES, WHICH BRINGS MORE OXYGEN AND NUTRIENTS. IT'S LIKE GIVING YOUR MUSCLES A LITTLE BOOST OF ENERGY.</a:t>
            </a:r>
          </a:p>
        </p:txBody>
      </p:sp>
    </p:spTree>
    <p:extLst>
      <p:ext uri="{BB962C8B-B14F-4D97-AF65-F5344CB8AC3E}">
        <p14:creationId xmlns:p14="http://schemas.microsoft.com/office/powerpoint/2010/main" val="1763238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BA20E-784A-E9C4-39D0-76F8A1F05B91}"/>
              </a:ext>
            </a:extLst>
          </p:cNvPr>
          <p:cNvSpPr>
            <a:spLocks noGrp="1"/>
          </p:cNvSpPr>
          <p:nvPr>
            <p:ph type="title"/>
          </p:nvPr>
        </p:nvSpPr>
        <p:spPr/>
        <p:txBody>
          <a:bodyPr>
            <a:normAutofit fontScale="90000"/>
          </a:bodyPr>
          <a:lstStyle/>
          <a:p>
            <a:r>
              <a:rPr lang="en-US" dirty="0"/>
              <a:t>WHAT ARE THE BENEFITS OF STATIC STRETCHING:</a:t>
            </a:r>
          </a:p>
        </p:txBody>
      </p:sp>
      <p:sp>
        <p:nvSpPr>
          <p:cNvPr id="3" name="Content Placeholder 2">
            <a:extLst>
              <a:ext uri="{FF2B5EF4-FFF2-40B4-BE49-F238E27FC236}">
                <a16:creationId xmlns:a16="http://schemas.microsoft.com/office/drawing/2014/main" id="{ED97EFD0-02C2-FDA2-8685-E483CFD0A4ED}"/>
              </a:ext>
            </a:extLst>
          </p:cNvPr>
          <p:cNvSpPr>
            <a:spLocks noGrp="1"/>
          </p:cNvSpPr>
          <p:nvPr>
            <p:ph idx="1"/>
          </p:nvPr>
        </p:nvSpPr>
        <p:spPr>
          <a:xfrm>
            <a:off x="645051" y="2478023"/>
            <a:ext cx="5950250" cy="4241431"/>
          </a:xfrm>
        </p:spPr>
        <p:txBody>
          <a:bodyPr>
            <a:normAutofit/>
          </a:bodyPr>
          <a:lstStyle/>
          <a:p>
            <a:pPr>
              <a:buFont typeface="Wingdings" panose="05000000000000000000" pitchFamily="2" charset="2"/>
              <a:buChar char="§"/>
            </a:pPr>
            <a:r>
              <a:rPr lang="en-US" sz="2800" dirty="0">
                <a:latin typeface="Agency FB" panose="020B0503020202020204" pitchFamily="34" charset="0"/>
              </a:rPr>
              <a:t>Improved Flexibility</a:t>
            </a:r>
          </a:p>
          <a:p>
            <a:pPr>
              <a:buFont typeface="Wingdings" panose="05000000000000000000" pitchFamily="2" charset="2"/>
              <a:buChar char="§"/>
            </a:pPr>
            <a:r>
              <a:rPr lang="en-US" sz="2800" dirty="0">
                <a:latin typeface="Agency FB" panose="020B0503020202020204" pitchFamily="34" charset="0"/>
              </a:rPr>
              <a:t>Enhanced Muscle Relaxation</a:t>
            </a:r>
          </a:p>
          <a:p>
            <a:pPr>
              <a:buFont typeface="Wingdings" panose="05000000000000000000" pitchFamily="2" charset="2"/>
              <a:buChar char="§"/>
            </a:pPr>
            <a:r>
              <a:rPr lang="en-US" sz="2800" dirty="0">
                <a:latin typeface="Agency FB" panose="020B0503020202020204" pitchFamily="34" charset="0"/>
              </a:rPr>
              <a:t>Injury Prevention</a:t>
            </a:r>
          </a:p>
          <a:p>
            <a:pPr>
              <a:buFont typeface="Wingdings" panose="05000000000000000000" pitchFamily="2" charset="2"/>
              <a:buChar char="§"/>
            </a:pPr>
            <a:r>
              <a:rPr lang="en-US" sz="2800" dirty="0">
                <a:latin typeface="Agency FB" panose="020B0503020202020204" pitchFamily="34" charset="0"/>
              </a:rPr>
              <a:t>Improved Posture</a:t>
            </a:r>
          </a:p>
          <a:p>
            <a:pPr>
              <a:buFont typeface="Wingdings" panose="05000000000000000000" pitchFamily="2" charset="2"/>
              <a:buChar char="§"/>
            </a:pPr>
            <a:r>
              <a:rPr lang="en-US" sz="2800" dirty="0">
                <a:latin typeface="Agency FB" panose="020B0503020202020204" pitchFamily="34" charset="0"/>
              </a:rPr>
              <a:t>Increased Blood Circulation</a:t>
            </a:r>
          </a:p>
          <a:p>
            <a:pPr>
              <a:buFont typeface="Wingdings" panose="05000000000000000000" pitchFamily="2" charset="2"/>
              <a:buChar char="§"/>
            </a:pPr>
            <a:r>
              <a:rPr lang="en-US" sz="2800" dirty="0">
                <a:latin typeface="Agency FB" panose="020B0503020202020204" pitchFamily="34" charset="0"/>
              </a:rPr>
              <a:t>Relaxation and Stress Relief</a:t>
            </a:r>
          </a:p>
          <a:p>
            <a:pPr>
              <a:buFont typeface="Wingdings" panose="05000000000000000000" pitchFamily="2" charset="2"/>
              <a:buChar char="§"/>
            </a:pPr>
            <a:endParaRPr lang="en-US" sz="1800" dirty="0">
              <a:latin typeface="Agency FB" panose="020B0503020202020204" pitchFamily="34" charset="0"/>
            </a:endParaRPr>
          </a:p>
        </p:txBody>
      </p:sp>
      <p:sp>
        <p:nvSpPr>
          <p:cNvPr id="5" name="TextBox 4">
            <a:extLst>
              <a:ext uri="{FF2B5EF4-FFF2-40B4-BE49-F238E27FC236}">
                <a16:creationId xmlns:a16="http://schemas.microsoft.com/office/drawing/2014/main" id="{D1D317E6-9CAC-0DA5-C7A3-D14A2341B454}"/>
              </a:ext>
            </a:extLst>
          </p:cNvPr>
          <p:cNvSpPr txBox="1"/>
          <p:nvPr/>
        </p:nvSpPr>
        <p:spPr>
          <a:xfrm>
            <a:off x="6691115" y="2478023"/>
            <a:ext cx="4530437" cy="2803844"/>
          </a:xfrm>
          <a:prstGeom prst="rect">
            <a:avLst/>
          </a:prstGeom>
          <a:noFill/>
        </p:spPr>
        <p:txBody>
          <a:bodyPr wrap="square">
            <a:spAutoFit/>
          </a:bodyPr>
          <a:lstStyle/>
          <a:p>
            <a:pPr marL="228600" marR="0" lvl="0" indent="-228600" algn="l" defTabSz="914400" rtl="0" eaLnBrk="1" fontAlgn="auto" latinLnBrk="0" hangingPunct="1">
              <a:lnSpc>
                <a:spcPct val="110000"/>
              </a:lnSpc>
              <a:spcBef>
                <a:spcPts val="1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a:ln>
                  <a:noFill/>
                </a:ln>
                <a:solidFill>
                  <a:srgbClr val="000000"/>
                </a:solidFill>
                <a:effectLst/>
                <a:uLnTx/>
                <a:uFillTx/>
                <a:latin typeface="Agency FB" panose="020B0503020202020204" pitchFamily="34" charset="0"/>
              </a:rPr>
              <a:t>Better Joint Range of Motion</a:t>
            </a:r>
          </a:p>
          <a:p>
            <a:pPr marL="228600" marR="0" lvl="0" indent="-228600" algn="l" defTabSz="914400" rtl="0" eaLnBrk="1" fontAlgn="auto" latinLnBrk="0" hangingPunct="1">
              <a:lnSpc>
                <a:spcPct val="110000"/>
              </a:lnSpc>
              <a:spcBef>
                <a:spcPts val="1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a:ln>
                  <a:noFill/>
                </a:ln>
                <a:solidFill>
                  <a:srgbClr val="000000"/>
                </a:solidFill>
                <a:effectLst/>
                <a:uLnTx/>
                <a:uFillTx/>
                <a:latin typeface="Agency FB" panose="020B0503020202020204" pitchFamily="34" charset="0"/>
              </a:rPr>
              <a:t>Long-Term Mobility</a:t>
            </a:r>
          </a:p>
          <a:p>
            <a:pPr marL="228600" marR="0" lvl="0" indent="-228600" algn="l" defTabSz="914400" rtl="0" eaLnBrk="1" fontAlgn="auto" latinLnBrk="0" hangingPunct="1">
              <a:lnSpc>
                <a:spcPct val="110000"/>
              </a:lnSpc>
              <a:spcBef>
                <a:spcPts val="1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a:ln>
                  <a:noFill/>
                </a:ln>
                <a:solidFill>
                  <a:srgbClr val="000000"/>
                </a:solidFill>
                <a:effectLst/>
                <a:uLnTx/>
                <a:uFillTx/>
                <a:latin typeface="Agency FB" panose="020B0503020202020204" pitchFamily="34" charset="0"/>
              </a:rPr>
              <a:t>Mind-Body Connection</a:t>
            </a:r>
          </a:p>
          <a:p>
            <a:pPr marL="228600" marR="0" lvl="0" indent="-228600" algn="l" defTabSz="914400" rtl="0" eaLnBrk="1" fontAlgn="auto" latinLnBrk="0" hangingPunct="1">
              <a:lnSpc>
                <a:spcPct val="110000"/>
              </a:lnSpc>
              <a:spcBef>
                <a:spcPts val="1000"/>
              </a:spcBef>
              <a:spcAft>
                <a:spcPts val="0"/>
              </a:spcAft>
              <a:buClrTx/>
              <a:buSzTx/>
              <a:buFont typeface="Wingdings" panose="05000000000000000000" pitchFamily="2" charset="2"/>
              <a:buChar char="§"/>
              <a:tabLst/>
              <a:defRPr/>
            </a:pPr>
            <a:r>
              <a:rPr kumimoji="0" lang="en-US" sz="2800" b="0" i="0" u="none" strike="noStrike" kern="1200" cap="none" spc="0" normalizeH="0" baseline="0" noProof="0" dirty="0">
                <a:ln>
                  <a:noFill/>
                </a:ln>
                <a:solidFill>
                  <a:srgbClr val="000000"/>
                </a:solidFill>
                <a:effectLst/>
                <a:uLnTx/>
                <a:uFillTx/>
                <a:latin typeface="Agency FB" panose="020B0503020202020204" pitchFamily="34" charset="0"/>
              </a:rPr>
              <a:t>Better Performance</a:t>
            </a:r>
            <a:endParaRPr lang="en-US" sz="2800" i="0" dirty="0">
              <a:effectLst/>
              <a:latin typeface="Agency FB" panose="020B0503020202020204" pitchFamily="34" charset="0"/>
            </a:endParaRPr>
          </a:p>
          <a:p>
            <a:pPr marL="285750" indent="-285750">
              <a:buFont typeface="Wingdings" panose="05000000000000000000" pitchFamily="2" charset="2"/>
              <a:buChar char="§"/>
            </a:pPr>
            <a:r>
              <a:rPr lang="en-US" sz="2800" i="0" dirty="0">
                <a:effectLst/>
                <a:latin typeface="Agency FB" panose="020B0503020202020204" pitchFamily="34" charset="0"/>
              </a:rPr>
              <a:t>Active Lifestyle Support</a:t>
            </a:r>
            <a:endParaRPr lang="en-US" sz="2800" dirty="0">
              <a:latin typeface="Agency FB" panose="020B0503020202020204" pitchFamily="34" charset="0"/>
            </a:endParaRPr>
          </a:p>
        </p:txBody>
      </p:sp>
    </p:spTree>
    <p:extLst>
      <p:ext uri="{BB962C8B-B14F-4D97-AF65-F5344CB8AC3E}">
        <p14:creationId xmlns:p14="http://schemas.microsoft.com/office/powerpoint/2010/main" val="2282787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wipe(down)">
                                      <p:cBhvr>
                                        <p:cTn id="22" dur="500"/>
                                        <p:tgtEl>
                                          <p:spTgt spid="3">
                                            <p:txEl>
                                              <p:pRg st="5" end="5"/>
                                            </p:txEl>
                                          </p:spTgt>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down)">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BA20E-784A-E9C4-39D0-76F8A1F05B91}"/>
              </a:ext>
            </a:extLst>
          </p:cNvPr>
          <p:cNvSpPr>
            <a:spLocks noGrp="1"/>
          </p:cNvSpPr>
          <p:nvPr>
            <p:ph type="title"/>
          </p:nvPr>
        </p:nvSpPr>
        <p:spPr/>
        <p:txBody>
          <a:bodyPr>
            <a:normAutofit/>
          </a:bodyPr>
          <a:lstStyle/>
          <a:p>
            <a:r>
              <a:rPr lang="en-US" dirty="0"/>
              <a:t>SAFETY AND GUIDELINES: </a:t>
            </a:r>
            <a:r>
              <a:rPr lang="en-US" sz="3200" dirty="0">
                <a:solidFill>
                  <a:srgbClr val="0000FF"/>
                </a:solidFill>
              </a:rPr>
              <a:t>(STATIC STRETCHING)</a:t>
            </a:r>
            <a:endParaRPr lang="en-US" dirty="0">
              <a:solidFill>
                <a:srgbClr val="0000FF"/>
              </a:solidFill>
            </a:endParaRPr>
          </a:p>
        </p:txBody>
      </p:sp>
      <p:sp>
        <p:nvSpPr>
          <p:cNvPr id="3" name="Content Placeholder 2">
            <a:extLst>
              <a:ext uri="{FF2B5EF4-FFF2-40B4-BE49-F238E27FC236}">
                <a16:creationId xmlns:a16="http://schemas.microsoft.com/office/drawing/2014/main" id="{ED97EFD0-02C2-FDA2-8685-E483CFD0A4ED}"/>
              </a:ext>
            </a:extLst>
          </p:cNvPr>
          <p:cNvSpPr>
            <a:spLocks noGrp="1"/>
          </p:cNvSpPr>
          <p:nvPr>
            <p:ph idx="1"/>
          </p:nvPr>
        </p:nvSpPr>
        <p:spPr>
          <a:xfrm>
            <a:off x="1115568" y="2478023"/>
            <a:ext cx="10168128" cy="4241431"/>
          </a:xfrm>
        </p:spPr>
        <p:txBody>
          <a:bodyPr>
            <a:normAutofit/>
          </a:bodyPr>
          <a:lstStyle/>
          <a:p>
            <a:pPr marL="914400" lvl="1" indent="-457200">
              <a:buFont typeface="+mj-lt"/>
              <a:buAutoNum type="arabicPeriod"/>
            </a:pPr>
            <a:r>
              <a:rPr lang="en-US" sz="2800" dirty="0">
                <a:latin typeface="Agency FB" panose="020B0503020202020204" pitchFamily="34" charset="0"/>
              </a:rPr>
              <a:t>WARM UP BEFORE STATIC STRETCHING.</a:t>
            </a:r>
          </a:p>
          <a:p>
            <a:pPr marL="914400" lvl="1" indent="-457200">
              <a:buFont typeface="+mj-lt"/>
              <a:buAutoNum type="arabicPeriod"/>
            </a:pPr>
            <a:r>
              <a:rPr lang="en-US" sz="2800" dirty="0">
                <a:latin typeface="Agency FB" panose="020B0503020202020204" pitchFamily="34" charset="0"/>
              </a:rPr>
              <a:t>AVOID BOUNCING OR JERKING MOVEMENTS DURING STRETCHING.</a:t>
            </a:r>
          </a:p>
          <a:p>
            <a:pPr marL="914400" lvl="1" indent="-457200">
              <a:buFont typeface="+mj-lt"/>
              <a:buAutoNum type="arabicPeriod"/>
            </a:pPr>
            <a:r>
              <a:rPr lang="en-US" sz="2800" dirty="0">
                <a:latin typeface="Agency FB" panose="020B0503020202020204" pitchFamily="34" charset="0"/>
              </a:rPr>
              <a:t>BREATH DEEPLY AND CONSISTENTLY DURING STRETCHES.</a:t>
            </a:r>
          </a:p>
          <a:p>
            <a:pPr marL="914400" lvl="1" indent="-457200">
              <a:buFont typeface="+mj-lt"/>
              <a:buAutoNum type="arabicPeriod"/>
            </a:pPr>
            <a:r>
              <a:rPr lang="en-US" sz="2800" dirty="0">
                <a:latin typeface="Agency FB" panose="020B0503020202020204" pitchFamily="34" charset="0"/>
              </a:rPr>
              <a:t>LISTENING TO YOUR BODY AND AVOID EXCESSIVE DISCOMFORT OR PAIN.</a:t>
            </a:r>
          </a:p>
          <a:p>
            <a:pPr marL="0" indent="0" algn="ctr">
              <a:buNone/>
            </a:pPr>
            <a:r>
              <a:rPr lang="en-US" sz="3600" dirty="0">
                <a:highlight>
                  <a:srgbClr val="FFFF00"/>
                </a:highlight>
                <a:latin typeface="Agency FB" panose="020B0503020202020204" pitchFamily="34" charset="0"/>
              </a:rPr>
              <a:t>STRETCHING SHOULD NOT BE PAINFUL.</a:t>
            </a:r>
          </a:p>
        </p:txBody>
      </p:sp>
    </p:spTree>
    <p:extLst>
      <p:ext uri="{BB962C8B-B14F-4D97-AF65-F5344CB8AC3E}">
        <p14:creationId xmlns:p14="http://schemas.microsoft.com/office/powerpoint/2010/main" val="322793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500"/>
                                        <p:tgtEl>
                                          <p:spTgt spid="3">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3" dur="500"/>
                                        <p:tgtEl>
                                          <p:spTgt spid="3">
                                            <p:txEl>
                                              <p:pRg st="2" end="2"/>
                                            </p:txEl>
                                          </p:spTgt>
                                        </p:tgtEl>
                                      </p:cBhvr>
                                    </p:animEffect>
                                  </p:childTnLst>
                                </p:cTn>
                              </p:par>
                              <p:par>
                                <p:cTn id="14" presetID="14" presetClass="entr" presetSubtype="1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6" dur="500"/>
                                        <p:tgtEl>
                                          <p:spTgt spid="3">
                                            <p:txEl>
                                              <p:pRg st="3" end="3"/>
                                            </p:txEl>
                                          </p:spTgt>
                                        </p:tgtEl>
                                      </p:cBhvr>
                                    </p:animEffect>
                                  </p:childTnLst>
                                </p:cTn>
                              </p:par>
                              <p:par>
                                <p:cTn id="17" presetID="14" presetClass="entr" presetSubtype="1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5D9E3C-B21E-1C09-4EED-D90B62982A05}"/>
              </a:ext>
            </a:extLst>
          </p:cNvPr>
          <p:cNvSpPr txBox="1"/>
          <p:nvPr/>
        </p:nvSpPr>
        <p:spPr>
          <a:xfrm>
            <a:off x="922421" y="1659933"/>
            <a:ext cx="10812379" cy="3139321"/>
          </a:xfrm>
          <a:prstGeom prst="rect">
            <a:avLst/>
          </a:prstGeom>
          <a:noFill/>
        </p:spPr>
        <p:txBody>
          <a:bodyPr wrap="square">
            <a:spAutoFit/>
          </a:bodyPr>
          <a:lstStyle/>
          <a:p>
            <a:r>
              <a:rPr lang="en-US" sz="6600" dirty="0">
                <a:solidFill>
                  <a:srgbClr val="0000FF"/>
                </a:solidFill>
                <a:latin typeface="Agency FB" panose="020B0503020202020204" pitchFamily="34" charset="0"/>
              </a:rPr>
              <a:t>WHAT MAJOR COMPONENT DOES </a:t>
            </a:r>
            <a:r>
              <a:rPr lang="en-US" sz="6600" b="0" i="0" u="none" strike="noStrike" dirty="0">
                <a:solidFill>
                  <a:srgbClr val="0000FF"/>
                </a:solidFill>
                <a:effectLst/>
                <a:latin typeface="Agency FB" panose="020B0503020202020204" pitchFamily="34" charset="0"/>
              </a:rPr>
              <a:t>STATIC STRETCHING FALL UNDER IN PYHSICAL EDUCATION?</a:t>
            </a:r>
            <a:endParaRPr lang="en-US" sz="6600" dirty="0">
              <a:latin typeface="Agency FB" panose="020B0503020202020204" pitchFamily="34" charset="0"/>
            </a:endParaRPr>
          </a:p>
        </p:txBody>
      </p:sp>
      <p:sp>
        <p:nvSpPr>
          <p:cNvPr id="2" name="TextBox 1">
            <a:extLst>
              <a:ext uri="{FF2B5EF4-FFF2-40B4-BE49-F238E27FC236}">
                <a16:creationId xmlns:a16="http://schemas.microsoft.com/office/drawing/2014/main" id="{F935A344-8352-FA4C-2DAE-E35FF207B12D}"/>
              </a:ext>
            </a:extLst>
          </p:cNvPr>
          <p:cNvSpPr txBox="1"/>
          <p:nvPr/>
        </p:nvSpPr>
        <p:spPr>
          <a:xfrm>
            <a:off x="1997476" y="5033639"/>
            <a:ext cx="8451541" cy="1446550"/>
          </a:xfrm>
          <a:prstGeom prst="rect">
            <a:avLst/>
          </a:prstGeom>
          <a:noFill/>
        </p:spPr>
        <p:txBody>
          <a:bodyPr wrap="square" rtlCol="0">
            <a:spAutoFit/>
          </a:bodyPr>
          <a:lstStyle/>
          <a:p>
            <a:pPr algn="ctr"/>
            <a:r>
              <a:rPr lang="en-US" sz="8800" u="sng" dirty="0">
                <a:solidFill>
                  <a:srgbClr val="0000FF"/>
                </a:solidFill>
                <a:effectLst>
                  <a:outerShdw blurRad="38100" dist="38100" dir="2700000" algn="tl">
                    <a:srgbClr val="000000">
                      <a:alpha val="43137"/>
                    </a:srgbClr>
                  </a:outerShdw>
                </a:effectLst>
                <a:latin typeface="Agency FB" panose="020B0503020202020204" pitchFamily="34" charset="0"/>
              </a:rPr>
              <a:t>FLEXIBILITY</a:t>
            </a:r>
          </a:p>
        </p:txBody>
      </p:sp>
    </p:spTree>
    <p:extLst>
      <p:ext uri="{BB962C8B-B14F-4D97-AF65-F5344CB8AC3E}">
        <p14:creationId xmlns:p14="http://schemas.microsoft.com/office/powerpoint/2010/main" val="2155675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Rectangle 30">
            <a:extLst>
              <a:ext uri="{FF2B5EF4-FFF2-40B4-BE49-F238E27FC236}">
                <a16:creationId xmlns:a16="http://schemas.microsoft.com/office/drawing/2014/main" id="{96646FC9-C66D-4EC7-8310-0DD4ACC49C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32">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E4DEFFF-319B-AB84-CDCE-FCCC735C18AC}"/>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r>
              <a:rPr lang="en-US"/>
              <a:t>FLEXIBILITY</a:t>
            </a:r>
          </a:p>
        </p:txBody>
      </p:sp>
      <p:sp>
        <p:nvSpPr>
          <p:cNvPr id="35" name="Rectangle: Rounded Corners 34">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3" name="Content Placeholder 2">
            <a:extLst>
              <a:ext uri="{FF2B5EF4-FFF2-40B4-BE49-F238E27FC236}">
                <a16:creationId xmlns:a16="http://schemas.microsoft.com/office/drawing/2014/main" id="{48F4F25B-D575-9F2D-0873-60FDA7884A00}"/>
              </a:ext>
            </a:extLst>
          </p:cNvPr>
          <p:cNvSpPr>
            <a:spLocks noGrp="1"/>
          </p:cNvSpPr>
          <p:nvPr>
            <p:ph idx="1"/>
          </p:nvPr>
        </p:nvSpPr>
        <p:spPr>
          <a:xfrm>
            <a:off x="2615738" y="1263807"/>
            <a:ext cx="6960524" cy="598516"/>
          </a:xfrm>
        </p:spPr>
        <p:txBody>
          <a:bodyPr vert="horz" lIns="91440" tIns="45720" rIns="91440" bIns="45720" rtlCol="0" anchor="ctr">
            <a:normAutofit/>
          </a:bodyPr>
          <a:lstStyle/>
          <a:p>
            <a:pPr marL="0" indent="0" algn="ctr">
              <a:buNone/>
            </a:pPr>
            <a:r>
              <a:rPr lang="en-US" sz="2000" b="0" i="0" dirty="0">
                <a:solidFill>
                  <a:schemeClr val="bg1"/>
                </a:solidFill>
                <a:effectLst/>
              </a:rPr>
              <a:t>The range of motion in joints and muscles.</a:t>
            </a:r>
            <a:endParaRPr lang="en-US" sz="2000" dirty="0">
              <a:solidFill>
                <a:schemeClr val="bg1"/>
              </a:solidFill>
            </a:endParaRPr>
          </a:p>
        </p:txBody>
      </p:sp>
      <p:pic>
        <p:nvPicPr>
          <p:cNvPr id="9" name="Graphic 8" descr="Yoga with solid fill">
            <a:extLst>
              <a:ext uri="{FF2B5EF4-FFF2-40B4-BE49-F238E27FC236}">
                <a16:creationId xmlns:a16="http://schemas.microsoft.com/office/drawing/2014/main" id="{E90C7EA4-C3D9-EFDD-66EC-0AF6ADC6FC6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380" y="2139484"/>
            <a:ext cx="4096512" cy="4096512"/>
          </a:xfrm>
          <a:prstGeom prst="rect">
            <a:avLst/>
          </a:prstGeom>
        </p:spPr>
      </p:pic>
      <p:pic>
        <p:nvPicPr>
          <p:cNvPr id="7" name="Graphic 6" descr="Yoga with solid fill">
            <a:extLst>
              <a:ext uri="{FF2B5EF4-FFF2-40B4-BE49-F238E27FC236}">
                <a16:creationId xmlns:a16="http://schemas.microsoft.com/office/drawing/2014/main" id="{373FC956-6F49-3557-C68F-F06067BB0AA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960110" y="2139484"/>
            <a:ext cx="4096512" cy="4096512"/>
          </a:xfrm>
          <a:prstGeom prst="rect">
            <a:avLst/>
          </a:prstGeom>
        </p:spPr>
      </p:pic>
    </p:spTree>
    <p:extLst>
      <p:ext uri="{BB962C8B-B14F-4D97-AF65-F5344CB8AC3E}">
        <p14:creationId xmlns:p14="http://schemas.microsoft.com/office/powerpoint/2010/main" val="2722715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DE8AE-D010-4CEA-969C-57ADFBAB366A}"/>
              </a:ext>
            </a:extLst>
          </p:cNvPr>
          <p:cNvSpPr>
            <a:spLocks noGrp="1"/>
          </p:cNvSpPr>
          <p:nvPr>
            <p:ph type="title"/>
          </p:nvPr>
        </p:nvSpPr>
        <p:spPr/>
        <p:txBody>
          <a:bodyPr>
            <a:normAutofit fontScale="90000"/>
          </a:bodyPr>
          <a:lstStyle/>
          <a:p>
            <a:r>
              <a:rPr lang="en-US" b="0" i="0" dirty="0">
                <a:effectLst/>
                <a:latin typeface="Agency FB" panose="020B0503020202020204" pitchFamily="34" charset="0"/>
              </a:rPr>
              <a:t>WHAT IS THE IMPORTANCE OF FLEXIBILITY AND PROPER WARM-UP BEFORE PHYSICAL ACTIVITY?</a:t>
            </a:r>
            <a:endParaRPr lang="en-US" dirty="0">
              <a:latin typeface="Agency FB" panose="020B0503020202020204" pitchFamily="34" charset="0"/>
            </a:endParaRPr>
          </a:p>
        </p:txBody>
      </p:sp>
      <p:sp>
        <p:nvSpPr>
          <p:cNvPr id="3" name="Content Placeholder 2">
            <a:extLst>
              <a:ext uri="{FF2B5EF4-FFF2-40B4-BE49-F238E27FC236}">
                <a16:creationId xmlns:a16="http://schemas.microsoft.com/office/drawing/2014/main" id="{2033DDEE-8B8E-D579-03B2-8FBACA5545DF}"/>
              </a:ext>
            </a:extLst>
          </p:cNvPr>
          <p:cNvSpPr>
            <a:spLocks noGrp="1"/>
          </p:cNvSpPr>
          <p:nvPr>
            <p:ph idx="1"/>
          </p:nvPr>
        </p:nvSpPr>
        <p:spPr/>
        <p:txBody>
          <a:bodyPr>
            <a:normAutofit/>
          </a:bodyPr>
          <a:lstStyle/>
          <a:p>
            <a:pPr>
              <a:buFont typeface="Wingdings" panose="05000000000000000000" pitchFamily="2" charset="2"/>
              <a:buChar char="§"/>
            </a:pPr>
            <a:r>
              <a:rPr lang="en-US" sz="2800" dirty="0">
                <a:latin typeface="Agency FB" panose="020B0503020202020204" pitchFamily="34" charset="0"/>
              </a:rPr>
              <a:t>FLEXIBILITY AND PROPER WARM-UP ARE ESSENTIAL COMPONENTS OF A SAFE AND EFFECTIVE PHYSICAL ACTIVITY ROUTINE. THEY PLAY CRUCIAL ROLES IN PREPARING THE BODY FOR EXERCISE, REDUCING THE RISK OF INJURY, AND ENHANCING OVERALL PERFORMANCE.</a:t>
            </a:r>
          </a:p>
        </p:txBody>
      </p:sp>
    </p:spTree>
    <p:extLst>
      <p:ext uri="{BB962C8B-B14F-4D97-AF65-F5344CB8AC3E}">
        <p14:creationId xmlns:p14="http://schemas.microsoft.com/office/powerpoint/2010/main" val="2753461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nline Media 1" title="Major Muscle Groups Of The Human Body">
            <a:hlinkClick r:id="" action="ppaction://media"/>
            <a:extLst>
              <a:ext uri="{FF2B5EF4-FFF2-40B4-BE49-F238E27FC236}">
                <a16:creationId xmlns:a16="http://schemas.microsoft.com/office/drawing/2014/main" id="{76E3489A-D8CF-72C9-1E0B-F9AA8A6A623D}"/>
              </a:ext>
            </a:extLst>
          </p:cNvPr>
          <p:cNvPicPr>
            <a:picLocks noRot="1" noChangeAspect="1"/>
          </p:cNvPicPr>
          <p:nvPr>
            <a:videoFile r:link="rId1"/>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76347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eltoid muscle - Wikipedia">
            <a:extLst>
              <a:ext uri="{FF2B5EF4-FFF2-40B4-BE49-F238E27FC236}">
                <a16:creationId xmlns:a16="http://schemas.microsoft.com/office/drawing/2014/main" id="{77D467EF-75D2-13B5-064A-58FCDD898570}"/>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2590" b="99801" l="10000" r="94706">
                        <a14:foregroundMark x1="48235" y1="27291" x2="48235" y2="45418"/>
                        <a14:foregroundMark x1="52941" y1="27092" x2="53333" y2="36653"/>
                        <a14:foregroundMark x1="45294" y1="26693" x2="45686" y2="30876"/>
                        <a14:foregroundMark x1="50000" y1="26693" x2="54314" y2="25697"/>
                        <a14:foregroundMark x1="54314" y1="25697" x2="54314" y2="25697"/>
                        <a14:foregroundMark x1="53922" y1="18725" x2="53922" y2="28685"/>
                        <a14:foregroundMark x1="51176" y1="11554" x2="51765" y2="25498"/>
                        <a14:foregroundMark x1="52549" y1="9163" x2="53725" y2="20319"/>
                        <a14:foregroundMark x1="48039" y1="8367" x2="48235" y2="25299"/>
                        <a14:foregroundMark x1="51569" y1="4781" x2="56275" y2="10558"/>
                        <a14:foregroundMark x1="49020" y1="2988" x2="49608" y2="6972"/>
                        <a14:foregroundMark x1="48235" y1="2590" x2="47843" y2="6175"/>
                        <a14:foregroundMark x1="59608" y1="36255" x2="59804" y2="36255"/>
                        <a14:foregroundMark x1="24706" y1="77490" x2="28824" y2="72510"/>
                        <a14:foregroundMark x1="20980" y1="82072" x2="25686" y2="75896"/>
                        <a14:foregroundMark x1="58039" y1="81673" x2="65098" y2="84661"/>
                        <a14:foregroundMark x1="80980" y1="85060" x2="85686" y2="88845"/>
                        <a14:foregroundMark x1="54118" y1="89243" x2="58627" y2="93625"/>
                        <a14:foregroundMark x1="17255" y1="95020" x2="16078" y2="99801"/>
                        <a14:foregroundMark x1="85882" y1="90837" x2="90392" y2="96215"/>
                        <a14:foregroundMark x1="94706" y1="96614" x2="94706" y2="96614"/>
                        <a14:foregroundMark x1="94510" y1="97012" x2="94510" y2="97012"/>
                        <a14:foregroundMark x1="63333" y1="99004" x2="63725" y2="99801"/>
                        <a14:foregroundMark x1="18627" y1="90637" x2="15294" y2="94223"/>
                        <a14:foregroundMark x1="14706" y1="95418" x2="13333" y2="99402"/>
                        <a14:foregroundMark x1="13137" y1="96614" x2="10980" y2="99801"/>
                        <a14:foregroundMark x1="50980" y1="3984" x2="50980" y2="3984"/>
                        <a14:foregroundMark x1="47451" y1="3386" x2="47451" y2="3386"/>
                        <a14:backgroundMark x1="7647" y1="38645" x2="14510" y2="38247"/>
                        <a14:backgroundMark x1="14510" y1="38247" x2="20980" y2="38645"/>
                        <a14:backgroundMark x1="20980" y1="38645" x2="21765" y2="38645"/>
                        <a14:backgroundMark x1="22157" y1="38845" x2="22157" y2="40239"/>
                        <a14:backgroundMark x1="22353" y1="38247" x2="22549" y2="39641"/>
                      </a14:backgroundRemoval>
                    </a14:imgEffect>
                  </a14:imgLayer>
                </a14:imgProps>
              </a:ext>
              <a:ext uri="{28A0092B-C50C-407E-A947-70E740481C1C}">
                <a14:useLocalDpi xmlns:a14="http://schemas.microsoft.com/office/drawing/2010/main" val="0"/>
              </a:ext>
            </a:extLst>
          </a:blip>
          <a:srcRect t="27281" b="15613"/>
          <a:stretch/>
        </p:blipFill>
        <p:spPr bwMode="auto">
          <a:xfrm>
            <a:off x="1" y="1"/>
            <a:ext cx="12192000" cy="6857988"/>
          </a:xfrm>
          <a:prstGeom prst="rect">
            <a:avLst/>
          </a:prstGeom>
          <a:solidFill>
            <a:srgbClr val="FFFFFF"/>
          </a:solidFill>
        </p:spPr>
      </p:pic>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7</a:t>
            </a:fld>
            <a:endParaRPr lang="en-US" dirty="0">
              <a:solidFill>
                <a:srgbClr val="FFFFFF"/>
              </a:solidFill>
              <a:effectLst>
                <a:outerShdw blurRad="38100" dist="38100" dir="2700000" algn="tl">
                  <a:srgbClr val="000000">
                    <a:alpha val="43137"/>
                  </a:srgbClr>
                </a:outerShdw>
              </a:effectLst>
            </a:endParaRPr>
          </a:p>
        </p:txBody>
      </p:sp>
      <p:sp>
        <p:nvSpPr>
          <p:cNvPr id="2" name="Arrow: Right 1">
            <a:extLst>
              <a:ext uri="{FF2B5EF4-FFF2-40B4-BE49-F238E27FC236}">
                <a16:creationId xmlns:a16="http://schemas.microsoft.com/office/drawing/2014/main" id="{DAD90A1D-2F5F-7802-9757-3A773E75BAB1}"/>
              </a:ext>
            </a:extLst>
          </p:cNvPr>
          <p:cNvSpPr/>
          <p:nvPr/>
        </p:nvSpPr>
        <p:spPr>
          <a:xfrm>
            <a:off x="2130459" y="1357569"/>
            <a:ext cx="1027412"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929CE0DB-95D1-A98D-79DC-9F6055E5078D}"/>
              </a:ext>
            </a:extLst>
          </p:cNvPr>
          <p:cNvSpPr txBox="1"/>
          <p:nvPr/>
        </p:nvSpPr>
        <p:spPr>
          <a:xfrm>
            <a:off x="490194" y="1453453"/>
            <a:ext cx="1935126" cy="461665"/>
          </a:xfrm>
          <a:prstGeom prst="rect">
            <a:avLst/>
          </a:prstGeom>
          <a:noFill/>
        </p:spPr>
        <p:txBody>
          <a:bodyPr wrap="square" rtlCol="0">
            <a:spAutoFit/>
          </a:bodyPr>
          <a:lstStyle/>
          <a:p>
            <a:r>
              <a:rPr lang="en-US" sz="2400" b="1" dirty="0"/>
              <a:t>DELTOIDS</a:t>
            </a:r>
          </a:p>
        </p:txBody>
      </p:sp>
    </p:spTree>
    <p:extLst>
      <p:ext uri="{BB962C8B-B14F-4D97-AF65-F5344CB8AC3E}">
        <p14:creationId xmlns:p14="http://schemas.microsoft.com/office/powerpoint/2010/main" val="2998054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8</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419352" y="3061169"/>
            <a:ext cx="1371787" cy="461665"/>
          </a:xfrm>
          <a:prstGeom prst="rect">
            <a:avLst/>
          </a:prstGeom>
          <a:noFill/>
        </p:spPr>
        <p:txBody>
          <a:bodyPr wrap="square" rtlCol="0">
            <a:spAutoFit/>
          </a:bodyPr>
          <a:lstStyle/>
          <a:p>
            <a:r>
              <a:rPr lang="en-US" sz="2400" b="1" dirty="0"/>
              <a:t>BICEPS</a:t>
            </a:r>
          </a:p>
        </p:txBody>
      </p:sp>
      <p:pic>
        <p:nvPicPr>
          <p:cNvPr id="2050" name="Picture 2" descr="Biceps Stretch: 6 Easy Ways To Stretch Your Biceps - Shoulder Pain Exp">
            <a:extLst>
              <a:ext uri="{FF2B5EF4-FFF2-40B4-BE49-F238E27FC236}">
                <a16:creationId xmlns:a16="http://schemas.microsoft.com/office/drawing/2014/main" id="{6786249E-1759-A376-9A02-04330A5055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0859" y="855338"/>
            <a:ext cx="8128643" cy="5501012"/>
          </a:xfrm>
          <a:prstGeom prst="rect">
            <a:avLst/>
          </a:prstGeom>
          <a:noFill/>
          <a:extLst>
            <a:ext uri="{909E8E84-426E-40DD-AFC4-6F175D3DCCD1}">
              <a14:hiddenFill xmlns:a14="http://schemas.microsoft.com/office/drawing/2010/main">
                <a:solidFill>
                  <a:srgbClr val="FFFFFF"/>
                </a:solidFill>
              </a14:hiddenFill>
            </a:ext>
          </a:extLst>
        </p:spPr>
      </p:pic>
      <p:sp>
        <p:nvSpPr>
          <p:cNvPr id="2" name="Arrow: Right 1">
            <a:extLst>
              <a:ext uri="{FF2B5EF4-FFF2-40B4-BE49-F238E27FC236}">
                <a16:creationId xmlns:a16="http://schemas.microsoft.com/office/drawing/2014/main" id="{DAD90A1D-2F5F-7802-9757-3A773E75BAB1}"/>
              </a:ext>
            </a:extLst>
          </p:cNvPr>
          <p:cNvSpPr/>
          <p:nvPr/>
        </p:nvSpPr>
        <p:spPr>
          <a:xfrm>
            <a:off x="2791139" y="2920446"/>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65509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 name="Slide Number Placeholder 10">
            <a:extLst>
              <a:ext uri="{FF2B5EF4-FFF2-40B4-BE49-F238E27FC236}">
                <a16:creationId xmlns:a16="http://schemas.microsoft.com/office/drawing/2014/main" id="{4B30B0A8-5AAE-4D1E-B127-757322845261}"/>
              </a:ext>
            </a:extLst>
          </p:cNvPr>
          <p:cNvSpPr>
            <a:spLocks noGrp="1"/>
          </p:cNvSpPr>
          <p:nvPr>
            <p:ph type="sldNum" sz="quarter" idx="12"/>
          </p:nvPr>
        </p:nvSpPr>
        <p:spPr>
          <a:xfrm>
            <a:off x="10807995" y="6356350"/>
            <a:ext cx="723014" cy="365125"/>
          </a:xfrm>
        </p:spPr>
        <p:txBody>
          <a:bodyPr/>
          <a:lstStyle/>
          <a:p>
            <a:pPr>
              <a:spcAft>
                <a:spcPts val="600"/>
              </a:spcAft>
            </a:pPr>
            <a:fld id="{A1BFDB76-373D-465E-8D98-98DB9355763B}" type="slidenum">
              <a:rPr lang="en-US" smtClean="0">
                <a:solidFill>
                  <a:srgbClr val="FFFFFF"/>
                </a:solidFill>
                <a:effectLst>
                  <a:outerShdw blurRad="38100" dist="38100" dir="2700000" algn="tl">
                    <a:srgbClr val="000000">
                      <a:alpha val="43137"/>
                    </a:srgbClr>
                  </a:outerShdw>
                </a:effectLst>
              </a:rPr>
              <a:pPr>
                <a:spcAft>
                  <a:spcPts val="600"/>
                </a:spcAft>
              </a:pPr>
              <a:t>9</a:t>
            </a:fld>
            <a:endParaRPr lang="en-US" dirty="0">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29CE0DB-95D1-A98D-79DC-9F6055E5078D}"/>
              </a:ext>
            </a:extLst>
          </p:cNvPr>
          <p:cNvSpPr txBox="1"/>
          <p:nvPr/>
        </p:nvSpPr>
        <p:spPr>
          <a:xfrm>
            <a:off x="1349734" y="2600699"/>
            <a:ext cx="1935126" cy="461665"/>
          </a:xfrm>
          <a:prstGeom prst="rect">
            <a:avLst/>
          </a:prstGeom>
          <a:noFill/>
        </p:spPr>
        <p:txBody>
          <a:bodyPr wrap="square" rtlCol="0">
            <a:spAutoFit/>
          </a:bodyPr>
          <a:lstStyle/>
          <a:p>
            <a:r>
              <a:rPr lang="en-US" sz="2400" b="1" dirty="0"/>
              <a:t>PECTORALIS</a:t>
            </a:r>
          </a:p>
        </p:txBody>
      </p:sp>
      <p:pic>
        <p:nvPicPr>
          <p:cNvPr id="3074" name="Picture 2" descr="Pectoralis Major Tear: Orthopedic Center for Sports Medicine: Sports  Medicine Physicians">
            <a:extLst>
              <a:ext uri="{FF2B5EF4-FFF2-40B4-BE49-F238E27FC236}">
                <a16:creationId xmlns:a16="http://schemas.microsoft.com/office/drawing/2014/main" id="{BE862A90-D648-D42F-D1E5-38ED0DD044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2376" y="85059"/>
            <a:ext cx="6642560" cy="6636415"/>
          </a:xfrm>
          <a:prstGeom prst="rect">
            <a:avLst/>
          </a:prstGeom>
          <a:noFill/>
          <a:extLst>
            <a:ext uri="{909E8E84-426E-40DD-AFC4-6F175D3DCCD1}">
              <a14:hiddenFill xmlns:a14="http://schemas.microsoft.com/office/drawing/2010/main">
                <a:solidFill>
                  <a:srgbClr val="FFFFFF"/>
                </a:solidFill>
              </a14:hiddenFill>
            </a:ext>
          </a:extLst>
        </p:spPr>
      </p:pic>
      <p:sp>
        <p:nvSpPr>
          <p:cNvPr id="2" name="Arrow: Right 1">
            <a:extLst>
              <a:ext uri="{FF2B5EF4-FFF2-40B4-BE49-F238E27FC236}">
                <a16:creationId xmlns:a16="http://schemas.microsoft.com/office/drawing/2014/main" id="{DAD90A1D-2F5F-7802-9757-3A773E75BAB1}"/>
              </a:ext>
            </a:extLst>
          </p:cNvPr>
          <p:cNvSpPr/>
          <p:nvPr/>
        </p:nvSpPr>
        <p:spPr>
          <a:xfrm>
            <a:off x="3519102" y="2440217"/>
            <a:ext cx="1371787" cy="653435"/>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23054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DashVTI">
  <a:themeElements>
    <a:clrScheme name="AnalogousFromLightSeedLeftStep">
      <a:dk1>
        <a:srgbClr val="000000"/>
      </a:dk1>
      <a:lt1>
        <a:srgbClr val="FFFFFF"/>
      </a:lt1>
      <a:dk2>
        <a:srgbClr val="412524"/>
      </a:dk2>
      <a:lt2>
        <a:srgbClr val="E2E3E8"/>
      </a:lt2>
      <a:accent1>
        <a:srgbClr val="AAA272"/>
      </a:accent1>
      <a:accent2>
        <a:srgbClr val="C79772"/>
      </a:accent2>
      <a:accent3>
        <a:srgbClr val="D18D8C"/>
      </a:accent3>
      <a:accent4>
        <a:srgbClr val="C77293"/>
      </a:accent4>
      <a:accent5>
        <a:srgbClr val="CF88C2"/>
      </a:accent5>
      <a:accent6>
        <a:srgbClr val="B372C7"/>
      </a:accent6>
      <a:hlink>
        <a:srgbClr val="6973AE"/>
      </a:hlink>
      <a:folHlink>
        <a:srgbClr val="7F7F7F"/>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37481E1DCCBB043A7E4880321167946" ma:contentTypeVersion="7" ma:contentTypeDescription="Create a new document." ma:contentTypeScope="" ma:versionID="20916a4356fb234729af2e2a3a7b86a0">
  <xsd:schema xmlns:xsd="http://www.w3.org/2001/XMLSchema" xmlns:xs="http://www.w3.org/2001/XMLSchema" xmlns:p="http://schemas.microsoft.com/office/2006/metadata/properties" xmlns:ns3="c412834d-558c-4c65-b217-eae0caaedaf9" xmlns:ns4="a4657121-eab7-457a-b950-481e5c737d88" targetNamespace="http://schemas.microsoft.com/office/2006/metadata/properties" ma:root="true" ma:fieldsID="38bbac1585e77e12c4f1eb4078040474" ns3:_="" ns4:_="">
    <xsd:import namespace="c412834d-558c-4c65-b217-eae0caaedaf9"/>
    <xsd:import namespace="a4657121-eab7-457a-b950-481e5c737d88"/>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12834d-558c-4c65-b217-eae0caaedaf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4657121-eab7-457a-b950-481e5c737d88"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c412834d-558c-4c65-b217-eae0caaedaf9" xsi:nil="true"/>
  </documentManagement>
</p:properties>
</file>

<file path=customXml/itemProps1.xml><?xml version="1.0" encoding="utf-8"?>
<ds:datastoreItem xmlns:ds="http://schemas.openxmlformats.org/officeDocument/2006/customXml" ds:itemID="{8E0428B9-E4F2-4E9A-A739-A39812FE2F83}">
  <ds:schemaRefs>
    <ds:schemaRef ds:uri="http://schemas.microsoft.com/sharepoint/v3/contenttype/forms"/>
  </ds:schemaRefs>
</ds:datastoreItem>
</file>

<file path=customXml/itemProps2.xml><?xml version="1.0" encoding="utf-8"?>
<ds:datastoreItem xmlns:ds="http://schemas.openxmlformats.org/officeDocument/2006/customXml" ds:itemID="{CA22752A-5988-495C-B295-2606524600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412834d-558c-4c65-b217-eae0caaedaf9"/>
    <ds:schemaRef ds:uri="a4657121-eab7-457a-b950-481e5c737d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0A4535B-DF03-4BD9-9D25-6E28A183FCFA}">
  <ds:schemaRefs>
    <ds:schemaRef ds:uri="http://www.w3.org/XML/1998/namespace"/>
    <ds:schemaRef ds:uri="http://purl.org/dc/elements/1.1/"/>
    <ds:schemaRef ds:uri="http://schemas.microsoft.com/office/infopath/2007/PartnerControls"/>
    <ds:schemaRef ds:uri="http://purl.org/dc/terms/"/>
    <ds:schemaRef ds:uri="c412834d-558c-4c65-b217-eae0caaedaf9"/>
    <ds:schemaRef ds:uri="http://schemas.microsoft.com/office/2006/documentManagement/types"/>
    <ds:schemaRef ds:uri="http://schemas.openxmlformats.org/package/2006/metadata/core-properties"/>
    <ds:schemaRef ds:uri="a4657121-eab7-457a-b950-481e5c737d88"/>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492</TotalTime>
  <Words>762</Words>
  <Application>Microsoft Office PowerPoint</Application>
  <PresentationFormat>Widescreen</PresentationFormat>
  <Paragraphs>83</Paragraphs>
  <Slides>24</Slides>
  <Notes>6</Notes>
  <HiddenSlides>0</HiddenSlides>
  <MMClips>2</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Agency FB</vt:lpstr>
      <vt:lpstr>Arial</vt:lpstr>
      <vt:lpstr>Avenir Next LT Pro</vt:lpstr>
      <vt:lpstr>Calibri</vt:lpstr>
      <vt:lpstr>Grandview Display</vt:lpstr>
      <vt:lpstr>Neue Haas Grotesk Text Pro</vt:lpstr>
      <vt:lpstr>Wingdings</vt:lpstr>
      <vt:lpstr>DashVTI</vt:lpstr>
      <vt:lpstr>AccentBoxVTI</vt:lpstr>
      <vt:lpstr> STATIC STRETCHING + MAJOR MUSCLE GROUPS</vt:lpstr>
      <vt:lpstr>PowerPoint Presentation</vt:lpstr>
      <vt:lpstr>PowerPoint Presentation</vt:lpstr>
      <vt:lpstr>FLEXIBILITY</vt:lpstr>
      <vt:lpstr>WHAT IS THE IMPORTANCE OF FLEXIBILITY AND PROPER WARM-UP BEFORE PHYSICAL ACTIVITY?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WHY IS FLEXIBILITY IMPORTANT? </vt:lpstr>
      <vt:lpstr>WHY IS A PROPER WARM-UP IMPORTANT? </vt:lpstr>
      <vt:lpstr>WHAT ARE THE EFFECTS OF STATIC STRETCHING FOR THE MUSCLES:</vt:lpstr>
      <vt:lpstr>WHAT ARE THE BENEFITS OF STATIC STRETCHING:</vt:lpstr>
      <vt:lpstr>SAFETY AND GUIDELINES: (STATIC STRETCHING)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STATIC STRETCHING</dc:title>
  <dc:creator>Katie Hunt</dc:creator>
  <cp:lastModifiedBy>Katie Hunt</cp:lastModifiedBy>
  <cp:revision>2</cp:revision>
  <dcterms:created xsi:type="dcterms:W3CDTF">2023-08-08T11:49:55Z</dcterms:created>
  <dcterms:modified xsi:type="dcterms:W3CDTF">2023-09-13T11:58:59Z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0x010100537481E1DCCBB043A7E4880321167946</vt:lpwstr>
  </property>
</Properties>
</file>

<file path=docProps/thumbnail.jpeg>
</file>